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4" r:id="rId3"/>
    <p:sldId id="281" r:id="rId4"/>
    <p:sldId id="279" r:id="rId5"/>
    <p:sldId id="280" r:id="rId6"/>
    <p:sldId id="282" r:id="rId7"/>
    <p:sldId id="273" r:id="rId8"/>
    <p:sldId id="275" r:id="rId9"/>
    <p:sldId id="276" r:id="rId10"/>
    <p:sldId id="277" r:id="rId11"/>
    <p:sldId id="278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1440" y="519290"/>
            <a:ext cx="15072597" cy="1885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1440" y="2596449"/>
            <a:ext cx="15072597" cy="618857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01440" y="9040155"/>
            <a:ext cx="3931980" cy="519290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88750" y="9040155"/>
            <a:ext cx="5897972" cy="51929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342054" y="9040155"/>
            <a:ext cx="3931980" cy="519290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323810" y="4158750"/>
            <a:ext cx="16052800" cy="5514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53760" algn="l" rtl="0" eaLnBrk="0">
              <a:lnSpc>
                <a:spcPct val="71000"/>
              </a:lnSpc>
            </a:pP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同</a:t>
            </a:r>
            <a:r>
              <a:rPr sz="4000" kern="0" spc="72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心</a:t>
            </a:r>
            <a:r>
              <a:rPr sz="4000" kern="0" spc="75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源</a:t>
            </a:r>
            <a:endParaRPr sz="40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5953125" algn="l" rtl="0" eaLnBrk="0">
              <a:lnSpc>
                <a:spcPct val="81000"/>
              </a:lnSpc>
              <a:spcBef>
                <a:spcPts val="15"/>
              </a:spcBef>
            </a:pPr>
            <a:r>
              <a:rPr sz="25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SPRING IN</a:t>
            </a:r>
            <a:r>
              <a:rPr sz="2500" b="1" kern="0" spc="1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5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HEARTS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8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ctr" rtl="0" eaLnBrk="0">
              <a:lnSpc>
                <a:spcPct val="113000"/>
              </a:lnSpc>
            </a:pPr>
            <a:r>
              <a:rPr lang="en-US" altLang="zh-CN" sz="520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</a:t>
            </a:r>
            <a:r>
              <a:rPr lang="zh-CN" altLang="en-US" sz="5200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年同心源服务情况汇报</a:t>
            </a:r>
            <a:endParaRPr lang="zh-CN" altLang="en-US" sz="5200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594475" algn="l" rtl="0" eaLnBrk="0">
              <a:lnSpc>
                <a:spcPct val="96000"/>
              </a:lnSpc>
              <a:spcBef>
                <a:spcPts val="1025"/>
              </a:spcBef>
            </a:pPr>
            <a:r>
              <a:rPr lang="zh-CN" sz="25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秦发源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59687" y="1009692"/>
            <a:ext cx="1962115" cy="27748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68908" cy="97536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38715" y="2603528"/>
            <a:ext cx="6477008" cy="5848355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985142" y="3935705"/>
            <a:ext cx="4080509" cy="3347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9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校园讲座：9场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rtl="0" eaLnBrk="0">
              <a:lnSpc>
                <a:spcPct val="97000"/>
              </a:lnSpc>
              <a:spcBef>
                <a:spcPts val="290"/>
              </a:spcBef>
            </a:pPr>
            <a:r>
              <a:rPr sz="3900" b="1" kern="0" spc="2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(1164人次参与)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16230" algn="l" rtl="0" eaLnBrk="0">
              <a:lnSpc>
                <a:spcPts val="3095"/>
              </a:lnSpc>
              <a:spcBef>
                <a:spcPts val="755"/>
              </a:spcBef>
            </a:pPr>
            <a:r>
              <a:rPr sz="2500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500" kern="0" spc="-4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涵盖：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6230" algn="l" rtl="0" eaLnBrk="0">
              <a:lnSpc>
                <a:spcPts val="3095"/>
              </a:lnSpc>
              <a:spcBef>
                <a:spcPts val="105"/>
              </a:spcBef>
            </a:pPr>
            <a:r>
              <a:rPr sz="2500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500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性教育、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6230" algn="l" rtl="0" eaLnBrk="0">
              <a:lnSpc>
                <a:spcPct val="104000"/>
              </a:lnSpc>
              <a:spcBef>
                <a:spcPts val="590"/>
              </a:spcBef>
            </a:pPr>
            <a:r>
              <a:rPr sz="2700" kern="0" spc="-2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700" kern="0" spc="-5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kern="0" spc="-2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职业规划、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700" kern="0" spc="-5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情绪管理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2977137" y="1053680"/>
            <a:ext cx="11562715" cy="9531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6400" b="1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隐形翅膀：自我保护与心理赋能</a:t>
            </a:r>
            <a:endParaRPr sz="6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12242831" y="4571251"/>
            <a:ext cx="4074795" cy="2293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050" algn="l" rtl="0" eaLnBrk="0">
              <a:lnSpc>
                <a:spcPct val="97000"/>
              </a:lnSpc>
            </a:pP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书信陪伴计划：</a:t>
            </a:r>
            <a:endParaRPr sz="3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815"/>
              </a:spcBef>
            </a:pP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高校志愿者化身笔友，为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18000"/>
              </a:lnSpc>
              <a:spcBef>
                <a:spcPts val="45"/>
              </a:spcBef>
            </a:pP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那些缺乏倾听的女童筑起</a:t>
            </a: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坚实的精神后盾。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132124" y="7099255"/>
            <a:ext cx="2343075" cy="2635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323810" y="4158750"/>
            <a:ext cx="16052800" cy="55149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53760" algn="l" rtl="0" eaLnBrk="0">
              <a:lnSpc>
                <a:spcPct val="71000"/>
              </a:lnSpc>
            </a:pP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同</a:t>
            </a:r>
            <a:r>
              <a:rPr sz="4000" kern="0" spc="72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心</a:t>
            </a:r>
            <a:r>
              <a:rPr sz="4000" kern="0" spc="75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  <a:r>
              <a:rPr sz="4000" b="1" kern="0" spc="-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源</a:t>
            </a:r>
            <a:endParaRPr sz="40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5953125" algn="l" rtl="0" eaLnBrk="0">
              <a:lnSpc>
                <a:spcPct val="81000"/>
              </a:lnSpc>
              <a:spcBef>
                <a:spcPts val="15"/>
              </a:spcBef>
            </a:pPr>
            <a:r>
              <a:rPr sz="25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SPRING IN</a:t>
            </a:r>
            <a:r>
              <a:rPr sz="2500" b="1" kern="0" spc="1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500" b="1" kern="0" spc="-5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HEARTS</a:t>
            </a:r>
            <a:endParaRPr sz="2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8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1560"/>
              </a:spcBef>
            </a:pPr>
            <a:r>
              <a:rPr sz="52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关爱异地求医大病儿</a:t>
            </a:r>
            <a:r>
              <a:rPr sz="52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童家庭社区支持中心项目</a:t>
            </a:r>
            <a:r>
              <a:rPr sz="52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方案</a:t>
            </a:r>
            <a:endParaRPr sz="5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43860" algn="l" rtl="0" eaLnBrk="0">
              <a:lnSpc>
                <a:spcPct val="97000"/>
              </a:lnSpc>
              <a:spcBef>
                <a:spcPts val="1205"/>
              </a:spcBef>
            </a:pPr>
            <a:r>
              <a:rPr sz="4000" b="1" kern="0" spc="-10" dirty="0">
                <a:solidFill>
                  <a:srgbClr val="D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</a:t>
            </a:r>
            <a:r>
              <a:rPr sz="4000" kern="0" spc="-10" dirty="0">
                <a:solidFill>
                  <a:srgbClr val="D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000" b="1" kern="0" spc="-10" dirty="0">
                <a:solidFill>
                  <a:srgbClr val="A05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“生存救助”向“尊严守护”的跨越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273675" algn="l" rtl="0" eaLnBrk="0">
              <a:lnSpc>
                <a:spcPct val="95000"/>
              </a:lnSpc>
              <a:spcBef>
                <a:spcPts val="755"/>
              </a:spcBef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南宁同心源社会工作服务中心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594475" algn="l" rtl="0" eaLnBrk="0">
              <a:lnSpc>
                <a:spcPct val="96000"/>
              </a:lnSpc>
              <a:spcBef>
                <a:spcPts val="1025"/>
              </a:spcBef>
            </a:pP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2026年1月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1000"/>
              </a:lnSpc>
              <a:spcBef>
                <a:spcPts val="5"/>
              </a:spcBef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59687" y="1009692"/>
            <a:ext cx="1962115" cy="2774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908068" y="969406"/>
            <a:ext cx="8863965" cy="7877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0"/>
              </a:spcBef>
            </a:pPr>
            <a:r>
              <a:rPr sz="49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医疗迁徙下的家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6130"/>
              </a:lnSpc>
            </a:pPr>
            <a:r>
              <a:rPr sz="49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庭生态系统失衡</a:t>
            </a:r>
            <a:endParaRPr sz="4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algn="l" rtl="0" eaLnBrk="0">
              <a:lnSpc>
                <a:spcPct val="86000"/>
              </a:lnSpc>
              <a:spcBef>
                <a:spcPts val="940"/>
              </a:spcBef>
            </a:pPr>
            <a:r>
              <a:rPr sz="3100" b="1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异地就医不仅是医疗行</a:t>
            </a:r>
            <a:endParaRPr sz="3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415" algn="l" rtl="0" eaLnBrk="0">
              <a:lnSpc>
                <a:spcPts val="4800"/>
              </a:lnSpc>
            </a:pPr>
            <a:r>
              <a:rPr sz="31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为，更是一种“断裂式”</a:t>
            </a:r>
            <a:endParaRPr sz="3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415" algn="l" rtl="0" eaLnBrk="0">
              <a:lnSpc>
                <a:spcPct val="98000"/>
              </a:lnSpc>
              <a:spcBef>
                <a:spcPts val="1915"/>
              </a:spcBef>
            </a:pPr>
            <a:r>
              <a:rPr sz="31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的生活状态。</a:t>
            </a:r>
            <a:endParaRPr sz="3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284595" algn="l" rtl="0" eaLnBrk="0">
              <a:lnSpc>
                <a:spcPct val="98000"/>
              </a:lnSpc>
              <a:spcBef>
                <a:spcPts val="730"/>
              </a:spcBef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社会支持断裂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rtl="0" eaLnBrk="0">
              <a:lnSpc>
                <a:spcPct val="95000"/>
              </a:lnSpc>
              <a:spcBef>
                <a:spcPts val="930"/>
              </a:spcBef>
            </a:pPr>
            <a:r>
              <a:rPr sz="19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-脱离亲属照顾、邻里关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6423025" algn="l" rtl="0" eaLnBrk="0">
              <a:lnSpc>
                <a:spcPct val="95000"/>
              </a:lnSpc>
              <a:spcBef>
                <a:spcPts val="385"/>
              </a:spcBef>
            </a:pPr>
            <a:r>
              <a:rPr sz="19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系及原籍医保便利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13484575" y="1321524"/>
            <a:ext cx="3071495" cy="3676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98000"/>
              </a:lnSpc>
            </a:pP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24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经济重压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6000"/>
              </a:lnSpc>
              <a:spcBef>
                <a:spcPts val="875"/>
              </a:spcBef>
            </a:pPr>
            <a:r>
              <a:rPr sz="19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-极高昂的自费药与医疗耗材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6000"/>
              </a:lnSpc>
              <a:spcBef>
                <a:spcPts val="475"/>
              </a:spcBef>
            </a:pPr>
            <a:r>
              <a:rPr sz="19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-医院周边的食宿开支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6000"/>
              </a:lnSpc>
              <a:spcBef>
                <a:spcPts val="400"/>
              </a:spcBef>
            </a:pPr>
            <a:r>
              <a:rPr sz="19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-家庭主要劳动力收入中断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6740" algn="l" rtl="0" eaLnBrk="0">
              <a:lnSpc>
                <a:spcPct val="82000"/>
              </a:lnSpc>
              <a:spcBef>
                <a:spcPts val="730"/>
              </a:spcBef>
            </a:pP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Living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86740" algn="l" rtl="0" eaLnBrk="0">
              <a:lnSpc>
                <a:spcPct val="82000"/>
              </a:lnSpc>
            </a:pP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Needs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14062307" y="7141506"/>
            <a:ext cx="2592070" cy="11061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99000"/>
              </a:lnSpc>
            </a:pP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心理危机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6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6055" indent="-173990" algn="l" rtl="0" eaLnBrk="0">
              <a:lnSpc>
                <a:spcPct val="106000"/>
              </a:lnSpc>
              <a:spcBef>
                <a:spcPts val="0"/>
              </a:spcBef>
            </a:pPr>
            <a:r>
              <a:rPr sz="19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-长期高强度护理导致的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焦虑与抑郁</a:t>
            </a:r>
            <a:endParaRPr sz="1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10306056" y="3358115"/>
            <a:ext cx="1144269" cy="655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" indent="-31750" algn="l" rtl="0" eaLnBrk="0">
              <a:lnSpc>
                <a:spcPct val="87000"/>
              </a:lnSpc>
            </a:pPr>
            <a:r>
              <a:rPr sz="2400" b="1" kern="0" spc="-1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Medical</a:t>
            </a:r>
            <a:r>
              <a:rPr sz="2400" b="1" kern="0" spc="5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400" b="1" kern="0" spc="-30" dirty="0">
                <a:solidFill>
                  <a:srgbClr val="20405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Burden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984203" y="8000975"/>
            <a:ext cx="15519400" cy="1016635"/>
          </a:xfrm>
          <a:prstGeom prst="rect">
            <a:avLst/>
          </a:prstGeom>
          <a:solidFill>
            <a:srgbClr val="E5B98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72565" algn="l" rtl="0" eaLnBrk="0">
              <a:lnSpc>
                <a:spcPct val="93000"/>
              </a:lnSpc>
            </a:pPr>
            <a:r>
              <a:rPr sz="33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影响：经济压力转化为心理高压，</a:t>
            </a:r>
            <a:r>
              <a:rPr sz="33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家长急需系统性的“喘息空间”。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920825" y="917513"/>
            <a:ext cx="11494769" cy="1230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240" algn="l" rtl="0" eaLnBrk="0">
              <a:lnSpc>
                <a:spcPct val="96000"/>
              </a:lnSpc>
            </a:pPr>
            <a:r>
              <a:rPr sz="50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住房困境：高昂成本与术后防护的矛盾</a:t>
            </a:r>
            <a:endParaRPr sz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数据来源：基于南宁双拥路及桃源路周边(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广西医科大一附院、自治区医院)租赁市场数据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464039" y="3771912"/>
            <a:ext cx="3346500" cy="327028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96463" y="3790932"/>
            <a:ext cx="3060606" cy="3308322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1350984" y="4811492"/>
            <a:ext cx="3194050" cy="14789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26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设施简陋，卫生条件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40000"/>
              </a:lnSpc>
              <a:spcBef>
                <a:spcPts val="20"/>
              </a:spcBef>
            </a:pPr>
            <a:r>
              <a:rPr sz="26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差，难以达到术后患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6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儿防护标准。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13074651" y="4825963"/>
            <a:ext cx="3072764" cy="14725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145" algn="l" rtl="0" eaLnBrk="0">
              <a:lnSpc>
                <a:spcPct val="86000"/>
              </a:lnSpc>
            </a:pPr>
            <a:r>
              <a:rPr sz="26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对于背负巨额债款的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145" algn="l" rtl="0" eaLnBrk="0">
              <a:lnSpc>
                <a:spcPts val="4310"/>
              </a:lnSpc>
            </a:pPr>
            <a:r>
              <a:rPr sz="26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家庭是不可承受之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400"/>
              </a:lnSpc>
              <a:spcBef>
                <a:spcPts val="5"/>
              </a:spcBef>
            </a:pPr>
            <a:r>
              <a:rPr sz="2800" kern="0" spc="-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重。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88868" y="2819376"/>
            <a:ext cx="3873552" cy="692212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9651752" y="2989080"/>
            <a:ext cx="6541769" cy="549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4125"/>
              </a:lnSpc>
            </a:pPr>
            <a:r>
              <a:rPr sz="5100" b="1" kern="0" spc="290" baseline="11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体面住宅</a:t>
            </a:r>
            <a:r>
              <a:rPr sz="3300" kern="0" spc="3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3300" b="1" kern="0" spc="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1000-2</a:t>
            </a:r>
            <a:r>
              <a:rPr sz="3300" b="1" kern="0" spc="2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000元+/月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5403856" y="2819376"/>
            <a:ext cx="2578116" cy="704889"/>
            <a:chOff x="0" y="0"/>
            <a:chExt cx="2578116" cy="704889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2578116" cy="692212"/>
            </a:xfrm>
            <a:prstGeom prst="rect">
              <a:avLst/>
            </a:prstGeom>
          </p:spPr>
        </p:pic>
        <p:sp>
          <p:nvSpPr>
            <p:cNvPr id="40" name="textbox 40"/>
            <p:cNvSpPr/>
            <p:nvPr/>
          </p:nvSpPr>
          <p:spPr>
            <a:xfrm>
              <a:off x="-12700" y="-12700"/>
              <a:ext cx="2604135" cy="78994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6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6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2715" algn="l" rtl="0" eaLnBrk="0">
                <a:lnSpc>
                  <a:spcPct val="98000"/>
                </a:lnSpc>
              </a:pPr>
              <a:r>
                <a:rPr sz="3300" b="1" kern="0" spc="2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约500元/月</a:t>
              </a:r>
              <a:endParaRPr sz="33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65337" y="3867107"/>
            <a:ext cx="2311270" cy="59692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262036" y="3835407"/>
            <a:ext cx="1848001" cy="685775"/>
          </a:xfrm>
          <a:prstGeom prst="rect">
            <a:avLst/>
          </a:prstGeom>
        </p:spPr>
      </p:pic>
      <p:sp>
        <p:nvSpPr>
          <p:cNvPr id="46" name="textbox 46"/>
          <p:cNvSpPr/>
          <p:nvPr/>
        </p:nvSpPr>
        <p:spPr>
          <a:xfrm>
            <a:off x="1352527" y="2965630"/>
            <a:ext cx="2261870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5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低价自建房</a:t>
            </a:r>
            <a:endParaRPr sz="3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 50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CE8DC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50852" y="2216115"/>
            <a:ext cx="16655963" cy="46926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971621" y="7061216"/>
            <a:ext cx="15620906" cy="2101803"/>
            <a:chOff x="0" y="0"/>
            <a:chExt cx="15620906" cy="2101803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5620906" cy="2101803"/>
            </a:xfrm>
            <a:prstGeom prst="rect">
              <a:avLst/>
            </a:prstGeom>
          </p:spPr>
        </p:pic>
        <p:sp>
          <p:nvSpPr>
            <p:cNvPr id="56" name="textbox 56"/>
            <p:cNvSpPr/>
            <p:nvPr/>
          </p:nvSpPr>
          <p:spPr>
            <a:xfrm>
              <a:off x="-12700" y="-12700"/>
              <a:ext cx="15646400" cy="21685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8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828800" algn="l" rtl="0" eaLnBrk="0">
                <a:lnSpc>
                  <a:spcPct val="93000"/>
                </a:lnSpc>
                <a:spcBef>
                  <a:spcPts val="0"/>
                </a:spcBef>
              </a:pPr>
              <a:r>
                <a:rPr sz="3700" b="1" kern="0" spc="7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战略洞察：患儿家庭对“家”的渴望不仅仅</a:t>
              </a:r>
              <a:r>
                <a:rPr sz="3700" b="1" kern="0" spc="6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是一席卧铺，</a:t>
              </a:r>
              <a:endParaRPr sz="37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 rtl="0" eaLnBrk="0">
                <a:lnSpc>
                  <a:spcPct val="101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8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863600" algn="l" rtl="0" eaLnBrk="0">
                <a:lnSpc>
                  <a:spcPct val="93000"/>
                </a:lnSpc>
              </a:pPr>
              <a:r>
                <a:rPr sz="3700" b="1" kern="0" spc="40" dirty="0">
                  <a:solidFill>
                    <a:srgbClr val="000000">
                      <a:alpha val="10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更在于能够自主掌控生活的尊严感。</a:t>
              </a:r>
              <a:endParaRPr sz="37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sp>
        <p:nvSpPr>
          <p:cNvPr id="58" name="textbox 58"/>
          <p:cNvSpPr/>
          <p:nvPr/>
        </p:nvSpPr>
        <p:spPr>
          <a:xfrm>
            <a:off x="1104395" y="2882631"/>
            <a:ext cx="4548504" cy="2743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300" b="1" kern="0" spc="-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2010年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4595" algn="l" rtl="0" eaLnBrk="0">
              <a:lnSpc>
                <a:spcPct val="85000"/>
              </a:lnSpc>
              <a:spcBef>
                <a:spcPts val="725"/>
              </a:spcBef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同心源成立，致力于</a:t>
            </a:r>
            <a:r>
              <a:rPr sz="24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儿童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04595" algn="l" rtl="0" eaLnBrk="0">
              <a:lnSpc>
                <a:spcPct val="122000"/>
              </a:lnSpc>
              <a:spcBef>
                <a:spcPts val="25"/>
              </a:spcBef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生存、保护与成长，深耕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4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流动人口聚集区(万秀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村、北湖村)。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6609782" y="2882631"/>
            <a:ext cx="4301490" cy="2298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300" b="1" kern="0" spc="-7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2019年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720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启动“关爱大病儿童项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356360" indent="-139065" algn="l" rtl="0" eaLnBrk="0">
              <a:lnSpc>
                <a:spcPct val="134000"/>
              </a:lnSpc>
              <a:spcBef>
                <a:spcPts val="30"/>
              </a:spcBef>
            </a:pPr>
            <a:r>
              <a:rPr sz="24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目”,建立医院附近的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1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“爱心小家”。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1975688" y="2755027"/>
            <a:ext cx="3952240" cy="24257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650" algn="l" rtl="0" eaLnBrk="0">
              <a:lnSpc>
                <a:spcPts val="2505"/>
              </a:lnSpc>
            </a:pPr>
            <a:r>
              <a:rPr sz="3300" b="1" kern="0" spc="-1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2019-</a:t>
            </a:r>
            <a:endParaRPr sz="33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700" algn="l" rtl="0" eaLnBrk="0">
              <a:lnSpc>
                <a:spcPct val="96000"/>
              </a:lnSpc>
              <a:spcBef>
                <a:spcPts val="20"/>
              </a:spcBef>
            </a:pPr>
            <a:r>
              <a:rPr sz="3300" b="1" kern="0" spc="-10" dirty="0"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2025年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5000"/>
              </a:lnSpc>
              <a:spcBef>
                <a:spcPts val="720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积累实务经验，提供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134110" indent="635" algn="l" rtl="0" eaLnBrk="0">
              <a:lnSpc>
                <a:spcPct val="134000"/>
              </a:lnSpc>
              <a:spcBef>
                <a:spcPts val="40"/>
              </a:spcBef>
            </a:pPr>
            <a:r>
              <a:rPr sz="24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免费过渡住宿与心理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怀</a:t>
            </a:r>
            <a:r>
              <a:rPr sz="2000" kern="0" spc="-3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000" b="1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961535" y="938991"/>
            <a:ext cx="9770109" cy="7531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50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同心源：14年扎根社区的专业守护</a:t>
            </a:r>
            <a:endParaRPr sz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90806" y="539763"/>
            <a:ext cx="1041522" cy="10795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1003251" y="7346996"/>
            <a:ext cx="15469235" cy="1657350"/>
          </a:xfrm>
          <a:prstGeom prst="rect">
            <a:avLst/>
          </a:prstGeom>
          <a:solidFill>
            <a:srgbClr val="E0B88B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3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78585" algn="l" rtl="0" eaLnBrk="0">
              <a:lnSpc>
                <a:spcPct val="95000"/>
              </a:lnSpc>
              <a:spcBef>
                <a:spcPts val="5"/>
              </a:spcBef>
            </a:pPr>
            <a:r>
              <a:rPr sz="39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愿景：建立一个功能复合、服务专业的“关</a:t>
            </a:r>
            <a:r>
              <a:rPr sz="39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爱服务中心”,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363085" algn="l" rtl="0" eaLnBrk="0">
              <a:lnSpc>
                <a:spcPct val="94000"/>
              </a:lnSpc>
              <a:spcBef>
                <a:spcPts val="430"/>
              </a:spcBef>
            </a:pPr>
            <a:r>
              <a:rPr sz="3900" b="1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深度实践“家以外的家”理念。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4" name="textbox 74"/>
          <p:cNvSpPr/>
          <p:nvPr/>
        </p:nvSpPr>
        <p:spPr>
          <a:xfrm>
            <a:off x="929451" y="527063"/>
            <a:ext cx="15828644" cy="11893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4700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服务升级：从“爱心小家”到“</a:t>
            </a:r>
            <a:r>
              <a:rPr lang="zh-CN" sz="4700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丰富的</a:t>
            </a:r>
            <a:r>
              <a:rPr sz="47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社区支持中心”</a:t>
            </a:r>
            <a:r>
              <a:rPr sz="4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sz="4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637129" y="539763"/>
            <a:ext cx="1047638" cy="1085868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6681685" y="3325477"/>
            <a:ext cx="3293745" cy="3378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0000"/>
              </a:lnSpc>
            </a:pPr>
            <a:r>
              <a:rPr sz="2800" i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需求缺口</a:t>
            </a:r>
            <a:r>
              <a:rPr sz="2800" kern="0" spc="3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00" i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(The</a:t>
            </a:r>
            <a:r>
              <a:rPr sz="28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800" i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</a:t>
            </a:r>
            <a:r>
              <a:rPr sz="2800" i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p)</a:t>
            </a:r>
            <a:endParaRPr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20875" algn="l" rtl="0" eaLnBrk="0">
              <a:lnSpc>
                <a:spcPct val="85000"/>
              </a:lnSpc>
              <a:spcBef>
                <a:spcPts val="815"/>
              </a:spcBef>
            </a:pPr>
            <a:r>
              <a:rPr sz="2700" b="1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心理慰藉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920875" algn="l" rtl="0" eaLnBrk="0">
              <a:lnSpc>
                <a:spcPct val="116000"/>
              </a:lnSpc>
              <a:spcBef>
                <a:spcPts val="15"/>
              </a:spcBef>
            </a:pPr>
            <a:r>
              <a:rPr sz="2700" b="1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生命教育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营养支持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社会交往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12496631" y="2465563"/>
            <a:ext cx="2976879" cy="25996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4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关爱服务中心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4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  <a:spcBef>
                <a:spcPts val="0"/>
              </a:spcBef>
            </a:pPr>
            <a:r>
              <a:rPr lang="zh-CN" sz="27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丰富</a:t>
            </a:r>
            <a:r>
              <a:rPr sz="27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社区支持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178077"/>
            <a:ext cx="2260591" cy="2146279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2952550" y="4378605"/>
            <a:ext cx="1781175" cy="5219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34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爱心小家</a:t>
            </a:r>
            <a:endParaRPr sz="3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6" name="textbox 86"/>
          <p:cNvSpPr/>
          <p:nvPr/>
        </p:nvSpPr>
        <p:spPr>
          <a:xfrm>
            <a:off x="2068606" y="5736532"/>
            <a:ext cx="2207260" cy="4210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27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单一住宿模式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92" name="textbox 92"/>
          <p:cNvSpPr/>
          <p:nvPr/>
        </p:nvSpPr>
        <p:spPr>
          <a:xfrm>
            <a:off x="3573389" y="3072610"/>
            <a:ext cx="10486390" cy="5244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58420" algn="l" rtl="0" eaLnBrk="0">
              <a:lnSpc>
                <a:spcPct val="112000"/>
              </a:lnSpc>
              <a:tabLst>
                <a:tab pos="179070" algn="l"/>
              </a:tabLst>
            </a:pPr>
            <a:r>
              <a:rPr sz="5600" b="1" kern="0" spc="-30" baseline="6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5600" b="1" kern="0" spc="-30" baseline="6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生活支持</a:t>
            </a:r>
            <a:r>
              <a:rPr sz="36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</a:t>
            </a:r>
            <a:r>
              <a:rPr sz="5600" b="1" kern="0" spc="-30" baseline="-6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3600" kern="0" spc="-9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5600" b="1" kern="0" spc="-30" baseline="-6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喘息</a:t>
            </a:r>
            <a:r>
              <a:rPr sz="5600" b="1" kern="0" spc="-40" baseline="-6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	</a:t>
            </a:r>
            <a:r>
              <a:rPr sz="4600" b="1" kern="0" spc="-30" baseline="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(Life</a:t>
            </a:r>
            <a:r>
              <a:rPr sz="29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4600" b="1" kern="0" spc="-30" baseline="3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Support)</a:t>
            </a:r>
            <a:r>
              <a:rPr sz="29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                         </a:t>
            </a:r>
            <a:r>
              <a:rPr sz="4000" b="1" kern="0" spc="-30" baseline="-4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(Respite</a:t>
            </a:r>
            <a:r>
              <a:rPr sz="2600" b="1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4000" b="1" kern="0" spc="-30" baseline="-4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Servic</a:t>
            </a:r>
            <a:r>
              <a:rPr sz="4000" b="1" kern="0" spc="-40" baseline="-4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es)</a:t>
            </a:r>
            <a:r>
              <a:rPr sz="26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sz="4000" b="1" kern="0" spc="30" baseline="4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爱心物资站+共享厨房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</a:t>
            </a:r>
            <a:r>
              <a:rPr sz="4000" b="1" kern="0" spc="30" baseline="-4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家长心理</a:t>
            </a:r>
            <a:r>
              <a:rPr sz="4000" b="1" kern="0" spc="20" baseline="-4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疏导+互助网络</a:t>
            </a:r>
            <a:endParaRPr sz="4000" baseline="-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8270" indent="-113665" algn="l" rtl="0" eaLnBrk="0">
              <a:lnSpc>
                <a:spcPct val="89000"/>
              </a:lnSpc>
              <a:spcBef>
                <a:spcPts val="1090"/>
              </a:spcBef>
            </a:pPr>
            <a:r>
              <a:rPr sz="3600" b="1" kern="0" spc="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36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儿童康乐</a:t>
            </a:r>
            <a:r>
              <a:rPr sz="36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</a:t>
            </a:r>
            <a:r>
              <a:rPr sz="3600" b="1" kern="0" spc="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sz="3600" b="1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</a:t>
            </a:r>
            <a:r>
              <a:rPr sz="36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命教育</a:t>
            </a:r>
            <a:r>
              <a:rPr sz="36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(Child</a:t>
            </a:r>
            <a:r>
              <a:rPr sz="3000" b="1" kern="0" spc="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Recreation)                                            (Life</a:t>
            </a:r>
            <a:r>
              <a:rPr sz="30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Education)</a:t>
            </a:r>
            <a:endParaRPr sz="3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8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6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3340"/>
              </a:lnSpc>
              <a:spcBef>
                <a:spcPts val="5"/>
              </a:spcBef>
            </a:pPr>
            <a:r>
              <a:rPr sz="4000" b="1" kern="0" spc="40" baseline="6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绘本阅读+游戏化介入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</a:t>
            </a:r>
            <a:r>
              <a:rPr sz="4000" b="1" kern="0" spc="30" baseline="-2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社区化安宁疗护+尊严守护</a:t>
            </a:r>
            <a:endParaRPr sz="4000" baseline="-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4" name="textbox 94"/>
          <p:cNvSpPr/>
          <p:nvPr/>
        </p:nvSpPr>
        <p:spPr>
          <a:xfrm>
            <a:off x="936378" y="954478"/>
            <a:ext cx="12513944" cy="770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1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复合功能规划：四大核心模块构建支持闭</a:t>
            </a:r>
            <a:r>
              <a:rPr sz="51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环</a:t>
            </a:r>
            <a:endParaRPr sz="5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703563" y="546103"/>
            <a:ext cx="1041347" cy="10731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152619"/>
            <a:ext cx="8566168" cy="5270552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915322" y="2152620"/>
            <a:ext cx="8547118" cy="5149899"/>
          </a:xfrm>
          <a:prstGeom prst="rect">
            <a:avLst/>
          </a:prstGeom>
        </p:spPr>
      </p:pic>
      <p:sp>
        <p:nvSpPr>
          <p:cNvPr id="106" name="textbox 106"/>
          <p:cNvSpPr/>
          <p:nvPr/>
        </p:nvSpPr>
        <p:spPr>
          <a:xfrm>
            <a:off x="9061472" y="7617152"/>
            <a:ext cx="7987030" cy="16129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200" kern="0" spc="-3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功能：只有通过亲手制作家乡菜，才能缓解异地漂泊感。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11150" indent="-298450" algn="l" rtl="0" eaLnBrk="0">
              <a:lnSpc>
                <a:spcPct val="110000"/>
              </a:lnSpc>
              <a:spcBef>
                <a:spcPts val="985"/>
              </a:spcBef>
            </a:pPr>
            <a:r>
              <a:rPr sz="2200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●赋能：邀请肿瘤营养专家开设“大病营养膳食分享课堂”,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2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化解家长的“营养焦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虑”。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200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●社交：厨房是打破孤立、重建社交的非正式支持空间</a:t>
            </a:r>
            <a:r>
              <a:rPr sz="22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923893" y="955341"/>
            <a:ext cx="12727305" cy="760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52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生活支持：降低非医疗开支，重燃</a:t>
            </a:r>
            <a:r>
              <a:rPr sz="52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人间烟火</a:t>
            </a:r>
            <a:endParaRPr sz="5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2220173" y="7878194"/>
            <a:ext cx="5050154" cy="7435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0650" algn="l" rtl="0" eaLnBrk="0">
              <a:lnSpc>
                <a:spcPct val="87000"/>
              </a:lnSpc>
            </a:pPr>
            <a:r>
              <a:rPr sz="22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提供米、油、盐、奶粉及卫生用品。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370"/>
              </a:lnSpc>
            </a:pPr>
            <a:r>
              <a:rPr sz="22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目标：将有限资金集中用于患</a:t>
            </a:r>
            <a:r>
              <a:rPr sz="22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儿治疗。</a:t>
            </a:r>
            <a:endParaRPr sz="2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12" name="pictur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697272" y="552443"/>
            <a:ext cx="1041347" cy="10731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6350" y="0"/>
            <a:ext cx="17475200" cy="975360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-6408" y="533403"/>
            <a:ext cx="16758285" cy="69227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61390" algn="l" rtl="0" eaLnBrk="0">
              <a:lnSpc>
                <a:spcPct val="95000"/>
              </a:lnSpc>
            </a:pPr>
            <a:r>
              <a:rPr sz="52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喘息服务：为主要照护者构建心理防御机制</a:t>
            </a:r>
            <a:r>
              <a:rPr sz="52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</a:t>
            </a:r>
            <a:endParaRPr sz="5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32180" algn="l" rtl="0" eaLnBrk="0">
              <a:lnSpc>
                <a:spcPct val="95000"/>
              </a:lnSpc>
              <a:spcBef>
                <a:spcPts val="1920"/>
              </a:spcBef>
            </a:pPr>
            <a:r>
              <a:rPr sz="31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核心需求：降低长期照护引发的心理危机发生率</a:t>
            </a:r>
            <a:r>
              <a:rPr sz="31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3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924550" algn="l" rtl="0" eaLnBrk="0">
              <a:lnSpc>
                <a:spcPct val="97000"/>
              </a:lnSpc>
              <a:tabLst>
                <a:tab pos="7829550" algn="l"/>
              </a:tabLst>
            </a:pPr>
            <a:r>
              <a:rPr sz="35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lang="zh-CN" sz="35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政策咨询</a:t>
            </a:r>
            <a:r>
              <a:rPr sz="35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</a:t>
            </a:r>
            <a:r>
              <a:rPr sz="3500" b="1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互助网络</a:t>
            </a:r>
            <a:endParaRPr sz="3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91" y="2463759"/>
            <a:ext cx="5911860" cy="4921275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26261" y="546103"/>
            <a:ext cx="1047813" cy="1085868"/>
          </a:xfrm>
          <a:prstGeom prst="rect">
            <a:avLst/>
          </a:prstGeom>
        </p:spPr>
      </p:pic>
      <p:sp>
        <p:nvSpPr>
          <p:cNvPr id="124" name="textbox 124"/>
          <p:cNvSpPr/>
          <p:nvPr/>
        </p:nvSpPr>
        <p:spPr>
          <a:xfrm>
            <a:off x="11936319" y="7707207"/>
            <a:ext cx="4220209" cy="13576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600" b="1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建立家长互助喘息空间，提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530"/>
              </a:lnSpc>
            </a:pPr>
            <a:r>
              <a:rPr sz="2600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供情感宣泄与同伴支持渠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3335" algn="l" rtl="0" eaLnBrk="0">
              <a:lnSpc>
                <a:spcPts val="4030"/>
              </a:lnSpc>
              <a:spcBef>
                <a:spcPts val="290"/>
              </a:spcBef>
            </a:pPr>
            <a:r>
              <a:rPr sz="3100" b="1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道。</a:t>
            </a:r>
            <a:endParaRPr sz="3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6" name="textbox 126"/>
          <p:cNvSpPr/>
          <p:nvPr/>
        </p:nvSpPr>
        <p:spPr>
          <a:xfrm>
            <a:off x="1314366" y="7700768"/>
            <a:ext cx="4209415" cy="819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400" algn="l" rtl="0" eaLnBrk="0">
              <a:lnSpc>
                <a:spcPct val="85000"/>
              </a:lnSpc>
            </a:pPr>
            <a:r>
              <a:rPr lang="zh-CN" sz="26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社工的专业陪伴，以及艺术疗愈等</a:t>
            </a:r>
            <a:endParaRPr lang="zh-CN"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6743735" y="7667452"/>
            <a:ext cx="3843654" cy="8210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</a:pPr>
            <a:r>
              <a:rPr sz="26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</a:t>
            </a:r>
            <a:r>
              <a:rPr lang="zh-CN" sz="26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政策</a:t>
            </a:r>
            <a:r>
              <a:rPr sz="26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咨询，解决家庭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620"/>
              </a:lnSpc>
            </a:pPr>
            <a:r>
              <a:rPr sz="2600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面临的实际困境。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91922" y="2940027"/>
            <a:ext cx="5276986" cy="5797539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94139" y="3009863"/>
            <a:ext cx="3873553" cy="5657868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9244031" y="4854547"/>
            <a:ext cx="2714625" cy="32950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44805" algn="l" rtl="0" eaLnBrk="0">
              <a:lnSpc>
                <a:spcPct val="95000"/>
              </a:lnSpc>
            </a:pPr>
            <a:r>
              <a:rPr sz="40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游戏治疗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20000"/>
              </a:lnSpc>
              <a:spcBef>
                <a:spcPts val="5"/>
              </a:spcBef>
            </a:pPr>
            <a:r>
              <a:rPr sz="2700" b="1" kern="0" spc="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保障患儿在漫长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治疗期内心理发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展不脱轨，即使病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2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情受限也能享受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7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文化慰藉。</a:t>
            </a:r>
            <a:endParaRPr sz="2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0" name="textbox 140"/>
          <p:cNvSpPr/>
          <p:nvPr/>
        </p:nvSpPr>
        <p:spPr>
          <a:xfrm>
            <a:off x="1256289" y="4921598"/>
            <a:ext cx="2787014" cy="27584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54305" algn="l" rtl="0" eaLnBrk="0">
              <a:lnSpc>
                <a:spcPct val="96000"/>
              </a:lnSpc>
            </a:pPr>
            <a:r>
              <a:rPr sz="40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绘本阅读室</a:t>
            </a:r>
            <a:endParaRPr sz="4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11000"/>
              </a:lnSpc>
            </a:pPr>
            <a:r>
              <a:rPr sz="29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通过阅读转移对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病痛的注意力，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维持对外界的好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9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奇心。</a:t>
            </a:r>
            <a:endParaRPr sz="2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2" name="textbox 142"/>
          <p:cNvSpPr/>
          <p:nvPr/>
        </p:nvSpPr>
        <p:spPr>
          <a:xfrm>
            <a:off x="917693" y="952420"/>
            <a:ext cx="10831194" cy="7969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53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儿童康乐：阅读疗法与心理发展保障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457419"/>
            <a:ext cx="3359082" cy="2178076"/>
          </a:xfrm>
          <a:prstGeom prst="rect">
            <a:avLst/>
          </a:prstGeom>
        </p:spPr>
      </p:pic>
      <p:sp>
        <p:nvSpPr>
          <p:cNvPr id="146" name="textbox 146"/>
          <p:cNvSpPr/>
          <p:nvPr/>
        </p:nvSpPr>
        <p:spPr>
          <a:xfrm>
            <a:off x="907134" y="1994559"/>
            <a:ext cx="9542780" cy="454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9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方法论：利用同心源在儿童阅</a:t>
            </a:r>
            <a:r>
              <a:rPr sz="29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读推广领域的深厚底蕴。</a:t>
            </a:r>
            <a:endParaRPr sz="2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899701" y="3257507"/>
            <a:ext cx="1416015" cy="1244656"/>
          </a:xfrm>
          <a:prstGeom prst="rect">
            <a:avLst/>
          </a:prstGeom>
        </p:spPr>
      </p:pic>
      <p:pic>
        <p:nvPicPr>
          <p:cNvPr id="150" name="picture 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684515" y="546103"/>
            <a:ext cx="1047813" cy="1079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35200" y="1247553"/>
            <a:ext cx="13004800" cy="7258493"/>
          </a:xfrm>
          <a:prstGeom prst="rect">
            <a:avLst/>
          </a:prstGeom>
        </p:spPr>
      </p:pic>
      <p:sp>
        <p:nvSpPr>
          <p:cNvPr id="64" name="textbox 64"/>
          <p:cNvSpPr/>
          <p:nvPr/>
        </p:nvSpPr>
        <p:spPr>
          <a:xfrm>
            <a:off x="2944091" y="7267965"/>
            <a:ext cx="11615479" cy="803349"/>
          </a:xfrm>
          <a:prstGeom prst="rect">
            <a:avLst/>
          </a:prstGeom>
          <a:solidFill>
            <a:srgbClr val="D7DBDE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27050" algn="l" rtl="0" eaLnBrk="0">
              <a:lnSpc>
                <a:spcPct val="92000"/>
              </a:lnSpc>
            </a:pPr>
            <a:r>
              <a:rPr sz="1715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核心洞察：项目下线并非因同心源执行违规，而是行业</a:t>
            </a:r>
            <a:r>
              <a:rPr sz="1715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为了"更阳光的未来"所经历的合规性阵痛与清洗。</a:t>
            </a:r>
            <a:endParaRPr sz="17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7272651" y="5021385"/>
            <a:ext cx="2903869" cy="1879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00100" algn="l" rtl="0" eaLnBrk="0">
              <a:lnSpc>
                <a:spcPct val="96000"/>
              </a:lnSpc>
            </a:pPr>
            <a:r>
              <a:rPr sz="260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公募基金会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82650" algn="l" rtl="0" eaLnBrk="0">
              <a:lnSpc>
                <a:spcPct val="96000"/>
              </a:lnSpc>
              <a:spcBef>
                <a:spcPts val="570"/>
              </a:spcBef>
            </a:pPr>
            <a:r>
              <a:rPr sz="2605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(风险规避)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11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4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111000"/>
              </a:lnSpc>
            </a:pPr>
            <a:r>
              <a:rPr sz="1715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因无法承担异地监管</a:t>
            </a:r>
            <a:r>
              <a:rPr sz="1715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的高风险</a:t>
            </a:r>
            <a:r>
              <a:rPr sz="1715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15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与高审计成本，采取"一刀切"</a:t>
            </a:r>
            <a:r>
              <a:rPr sz="1715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715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策略，清理助医类合作项目。</a:t>
            </a:r>
            <a:endParaRPr sz="17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8" name="textbox 68"/>
          <p:cNvSpPr/>
          <p:nvPr/>
        </p:nvSpPr>
        <p:spPr>
          <a:xfrm>
            <a:off x="3534682" y="5013948"/>
            <a:ext cx="2437454" cy="1899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97865" algn="l" rtl="0" eaLnBrk="0">
              <a:lnSpc>
                <a:spcPct val="95000"/>
              </a:lnSpc>
            </a:pPr>
            <a:r>
              <a:rPr sz="2605" b="1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监管收紧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4615" algn="l" rtl="0" eaLnBrk="0">
              <a:lnSpc>
                <a:spcPct val="95000"/>
              </a:lnSpc>
              <a:spcBef>
                <a:spcPts val="690"/>
              </a:spcBef>
            </a:pPr>
            <a:r>
              <a:rPr sz="2605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(新《慈善法》)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9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700"/>
              </a:spcBef>
            </a:pPr>
            <a:r>
              <a:rPr sz="1715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要求"穿透式"管理，严禁</a:t>
            </a:r>
            <a:endParaRPr sz="17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5400" algn="l" rtl="0" eaLnBrk="0">
              <a:lnSpc>
                <a:spcPct val="95000"/>
              </a:lnSpc>
              <a:spcBef>
                <a:spcPts val="675"/>
              </a:spcBef>
            </a:pPr>
            <a:r>
              <a:rPr sz="1715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"一托了之",强化连带责</a:t>
            </a:r>
            <a:r>
              <a:rPr sz="1785" kern="0" spc="-2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任。</a:t>
            </a:r>
            <a:endParaRPr sz="178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743009" y="2802250"/>
            <a:ext cx="1965935" cy="1946945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11544597" y="5020062"/>
            <a:ext cx="2475732" cy="1596773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33450" algn="l" rtl="0" eaLnBrk="0">
              <a:lnSpc>
                <a:spcPct val="95000"/>
              </a:lnSpc>
            </a:pPr>
            <a:r>
              <a:rPr sz="2605" b="1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同心源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513715" algn="l" rtl="0" eaLnBrk="0">
              <a:lnSpc>
                <a:spcPct val="96000"/>
              </a:lnSpc>
              <a:spcBef>
                <a:spcPts val="595"/>
              </a:spcBef>
            </a:pPr>
            <a:r>
              <a:rPr sz="2605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(被动断供)</a:t>
            </a:r>
            <a:endParaRPr sz="260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7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700"/>
              </a:spcBef>
            </a:pPr>
            <a:r>
              <a:rPr sz="1715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合作项目被迫下线，面临</a:t>
            </a:r>
            <a:r>
              <a:rPr sz="1715" kern="0" spc="-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资金流中断。</a:t>
            </a:r>
            <a:endParaRPr sz="17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4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771066" y="2797531"/>
            <a:ext cx="1951629" cy="1946945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759378" y="2797532"/>
            <a:ext cx="1951630" cy="1942226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3001700" y="1686588"/>
            <a:ext cx="7801462" cy="47066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13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行业监管范式转移：为什么项目会"被下线"?</a:t>
            </a:r>
            <a:endParaRPr sz="313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同心源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123" y="1399371"/>
            <a:ext cx="653626" cy="8744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550583" y="2698723"/>
            <a:ext cx="5924616" cy="4692651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53200" y="4025896"/>
            <a:ext cx="4356042" cy="3365479"/>
          </a:xfrm>
          <a:prstGeom prst="rect">
            <a:avLst/>
          </a:prstGeom>
        </p:spPr>
      </p:pic>
      <p:sp>
        <p:nvSpPr>
          <p:cNvPr id="160" name="textbox 160"/>
          <p:cNvSpPr/>
          <p:nvPr/>
        </p:nvSpPr>
        <p:spPr>
          <a:xfrm>
            <a:off x="1268773" y="4885635"/>
            <a:ext cx="4681854" cy="2300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b="1" kern="0" spc="-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具专业深度与挑战性。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9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845"/>
              </a:spcBef>
            </a:pPr>
            <a:r>
              <a:rPr sz="2800" b="1" kern="0" spc="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政策对齐：响应国家《关于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123000"/>
              </a:lnSpc>
              <a:spcBef>
                <a:spcPts val="60"/>
              </a:spcBef>
            </a:pPr>
            <a:r>
              <a:rPr sz="2800" b="1" kern="0" spc="2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于推进安宁疗护试点工作</a:t>
            </a:r>
            <a:r>
              <a:rPr sz="2800" b="1" kern="0" spc="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b="1" kern="0" spc="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通知通知》精神。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2" name="textbox 162"/>
          <p:cNvSpPr/>
          <p:nvPr/>
        </p:nvSpPr>
        <p:spPr>
          <a:xfrm>
            <a:off x="892175" y="980440"/>
            <a:ext cx="15833725" cy="1017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5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生命教育：探索安宁疗护</a:t>
            </a:r>
            <a:r>
              <a:rPr lang="zh-CN" sz="5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社会工作服务</a:t>
            </a:r>
            <a:r>
              <a:rPr sz="5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</a:t>
            </a:r>
            <a:endParaRPr sz="5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64" name="picture 1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438400"/>
            <a:ext cx="2266882" cy="2216115"/>
          </a:xfrm>
          <a:prstGeom prst="rect">
            <a:avLst/>
          </a:prstGeom>
        </p:spPr>
      </p:pic>
      <p:sp>
        <p:nvSpPr>
          <p:cNvPr id="166" name="textbox 166"/>
          <p:cNvSpPr/>
          <p:nvPr/>
        </p:nvSpPr>
        <p:spPr>
          <a:xfrm>
            <a:off x="1269227" y="3787087"/>
            <a:ext cx="4599304" cy="1017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挑战：</a:t>
            </a:r>
            <a:r>
              <a:rPr lang="zh-CN"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临床医疗在生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命伦理关怀上的</a:t>
            </a:r>
            <a:r>
              <a:rPr lang="zh-CN"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协同</a:t>
            </a:r>
            <a:r>
              <a:rPr sz="30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，最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1944356" y="7658512"/>
            <a:ext cx="4590415" cy="897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5400" algn="l" rtl="0" eaLnBrk="0">
              <a:lnSpc>
                <a:spcPct val="85000"/>
              </a:lnSpc>
            </a:pPr>
            <a:r>
              <a:rPr sz="2800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提升家庭面对生死议题的心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4020"/>
              </a:lnSpc>
            </a:pPr>
            <a:r>
              <a:rPr sz="2800" kern="0" spc="-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理韧性，实现“尊严</a:t>
            </a: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守护”。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6711931" y="7658512"/>
            <a:ext cx="4133850" cy="8851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5715" algn="l" rtl="0" eaLnBrk="0">
              <a:lnSpc>
                <a:spcPct val="102000"/>
              </a:lnSpc>
            </a:pPr>
            <a:r>
              <a:rPr sz="28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为终末期患儿家庭提供</a:t>
            </a: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安宁疗护</a:t>
            </a:r>
            <a:r>
              <a:rPr lang="zh-CN" sz="28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社会工作服务</a:t>
            </a: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7636423" y="3217950"/>
            <a:ext cx="2975610" cy="6680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2080" indent="-120015" algn="l" rtl="0" eaLnBrk="0">
              <a:lnSpc>
                <a:spcPct val="107000"/>
              </a:lnSpc>
            </a:pPr>
            <a:endParaRPr sz="2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684515" y="558782"/>
            <a:ext cx="1041347" cy="1066848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6769018" y="3086136"/>
            <a:ext cx="717706" cy="679436"/>
          </a:xfrm>
          <a:prstGeom prst="rect">
            <a:avLst/>
          </a:prstGeom>
        </p:spPr>
      </p:pic>
      <p:sp>
        <p:nvSpPr>
          <p:cNvPr id="178" name="textbox 178"/>
          <p:cNvSpPr/>
          <p:nvPr/>
        </p:nvSpPr>
        <p:spPr>
          <a:xfrm>
            <a:off x="16090872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030417" y="3397276"/>
            <a:ext cx="2444781" cy="3613123"/>
          </a:xfrm>
          <a:prstGeom prst="rect">
            <a:avLst/>
          </a:prstGeom>
        </p:spPr>
      </p:pic>
      <p:sp>
        <p:nvSpPr>
          <p:cNvPr id="184" name="textbox 184"/>
          <p:cNvSpPr/>
          <p:nvPr/>
        </p:nvSpPr>
        <p:spPr>
          <a:xfrm>
            <a:off x="905481" y="1013072"/>
            <a:ext cx="9587865" cy="8432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600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选址策略：20分钟生命守护圈</a:t>
            </a:r>
            <a:endParaRPr sz="5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444739"/>
            <a:ext cx="2266882" cy="2235232"/>
          </a:xfrm>
          <a:prstGeom prst="rect">
            <a:avLst/>
          </a:prstGeom>
        </p:spPr>
      </p:pic>
      <p:sp>
        <p:nvSpPr>
          <p:cNvPr id="188" name="textbox 188"/>
          <p:cNvSpPr/>
          <p:nvPr/>
        </p:nvSpPr>
        <p:spPr>
          <a:xfrm>
            <a:off x="3079413" y="8765511"/>
            <a:ext cx="11475719" cy="4876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</a:pPr>
            <a:r>
              <a:rPr sz="33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目标：确保服务的高</a:t>
            </a: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可及性，让疲惫的家长能快速获得支持。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697272" y="552443"/>
            <a:ext cx="1047638" cy="1079528"/>
          </a:xfrm>
          <a:prstGeom prst="rect">
            <a:avLst/>
          </a:prstGeom>
        </p:spPr>
      </p:pic>
      <p:sp>
        <p:nvSpPr>
          <p:cNvPr id="192" name="textbox 192"/>
          <p:cNvSpPr/>
          <p:nvPr/>
        </p:nvSpPr>
        <p:spPr>
          <a:xfrm>
            <a:off x="3046791" y="2936636"/>
            <a:ext cx="2987039" cy="4425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8000"/>
              </a:lnSpc>
            </a:pPr>
            <a:r>
              <a:rPr sz="28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广西医科大一附院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94" name="textbox 194"/>
          <p:cNvSpPr/>
          <p:nvPr/>
        </p:nvSpPr>
        <p:spPr>
          <a:xfrm>
            <a:off x="11841536" y="2783199"/>
            <a:ext cx="2612389" cy="440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2800" b="1" kern="0" spc="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自治区人民医院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0" name="textbox 200"/>
          <p:cNvSpPr/>
          <p:nvPr/>
        </p:nvSpPr>
        <p:spPr>
          <a:xfrm>
            <a:off x="5821126" y="5489960"/>
            <a:ext cx="5753734" cy="3149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59485" algn="l" rtl="0" eaLnBrk="0">
              <a:lnSpc>
                <a:spcPct val="98000"/>
              </a:lnSpc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Level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2:</a:t>
            </a:r>
            <a:r>
              <a:rPr sz="3000" kern="0" spc="-6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康乐型志愿者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29565" algn="l" rtl="0" eaLnBrk="0">
              <a:lnSpc>
                <a:spcPct val="97000"/>
              </a:lnSpc>
              <a:spcBef>
                <a:spcPts val="1215"/>
              </a:spcBef>
            </a:pPr>
            <a:r>
              <a:rPr sz="24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接受过儿童心理学、感染防范培训</a:t>
            </a: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148715" algn="l" rtl="0" eaLnBrk="0">
              <a:lnSpc>
                <a:spcPct val="97000"/>
              </a:lnSpc>
              <a:spcBef>
                <a:spcPts val="255"/>
              </a:spcBef>
            </a:pPr>
            <a:r>
              <a:rPr sz="2400" b="1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职责：游戏与阅读陪护。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960120" algn="l" rtl="0" eaLnBrk="0">
              <a:lnSpc>
                <a:spcPct val="98000"/>
              </a:lnSpc>
              <a:spcBef>
                <a:spcPts val="910"/>
              </a:spcBef>
            </a:pP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Level</a:t>
            </a:r>
            <a:r>
              <a:rPr sz="3000" b="1" kern="0" spc="1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1:</a:t>
            </a:r>
            <a:r>
              <a:rPr sz="3000" b="1" kern="0" spc="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30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普适型志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愿者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</a:pPr>
            <a:r>
              <a:rPr sz="24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职责：物资搬运、厨房保洁、前台接待。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893080" y="1038796"/>
            <a:ext cx="10180319" cy="8578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57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志愿者体系：金字塔式人才培育</a:t>
            </a:r>
            <a:endParaRPr sz="5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10228022" y="3041979"/>
            <a:ext cx="5423534" cy="13633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98000"/>
              </a:lnSpc>
            </a:pP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Level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3:</a:t>
            </a:r>
            <a:r>
              <a:rPr sz="3000" kern="0" spc="-6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专业型志愿者</a:t>
            </a:r>
            <a:endParaRPr sz="3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86000"/>
              </a:lnSpc>
              <a:spcBef>
                <a:spcPts val="1180"/>
              </a:spcBef>
            </a:pP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医生、护士、心理咨询师、法律顾问。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340"/>
              </a:lnSpc>
            </a:pPr>
            <a:r>
              <a:rPr sz="24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职责：生命教育与安宁舒缓的主力军。</a:t>
            </a:r>
            <a:endParaRPr sz="24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06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44739"/>
            <a:ext cx="2266882" cy="2254251"/>
          </a:xfrm>
          <a:prstGeom prst="rect">
            <a:avLst/>
          </a:prstGeom>
        </p:spPr>
      </p:pic>
      <p:pic>
        <p:nvPicPr>
          <p:cNvPr id="208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97272" y="552443"/>
            <a:ext cx="1047638" cy="10795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2405088" y="6535567"/>
            <a:ext cx="12458065" cy="2145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4135" algn="l" rtl="0" eaLnBrk="0">
              <a:lnSpc>
                <a:spcPct val="97000"/>
              </a:lnSpc>
            </a:pP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定期回访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4525"/>
              </a:lnSpc>
              <a:spcBef>
                <a:spcPts val="745"/>
              </a:spcBef>
            </a:pPr>
            <a:r>
              <a:rPr sz="4000" b="1" kern="0" spc="30" baseline="24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跟踪反馈，持续优化</a:t>
            </a: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</a:t>
            </a:r>
            <a:r>
              <a:rPr sz="5000" b="1" kern="0" spc="20" baseline="-16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按需领取</a:t>
            </a:r>
            <a:endParaRPr sz="5000" baseline="-16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rtl="0" eaLnBrk="0">
              <a:lnSpc>
                <a:spcPct val="86000"/>
              </a:lnSpc>
              <a:spcBef>
                <a:spcPts val="1345"/>
              </a:spcBef>
            </a:pPr>
            <a:r>
              <a:rPr sz="2600" b="1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定期举办“爱心市集”,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8902065" algn="l" rtl="0" eaLnBrk="0">
              <a:lnSpc>
                <a:spcPts val="3560"/>
              </a:lnSpc>
            </a:pPr>
            <a:r>
              <a:rPr sz="26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让家庭有尊严地挑选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2436845" y="2701890"/>
            <a:ext cx="12894309" cy="19386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07235" algn="l" rtl="0" eaLnBrk="0">
              <a:lnSpc>
                <a:spcPct val="96000"/>
              </a:lnSpc>
            </a:pPr>
            <a:r>
              <a:rPr sz="3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需求评估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7000"/>
              </a:lnSpc>
              <a:spcBef>
                <a:spcPts val="335"/>
              </a:spcBef>
            </a:pPr>
            <a:r>
              <a:rPr sz="26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核实病情证明与经济状况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              </a:t>
            </a:r>
            <a:r>
              <a:rPr sz="33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建档立卡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 rtl="0" eaLnBrk="0">
              <a:lnSpc>
                <a:spcPct val="86000"/>
              </a:lnSpc>
              <a:spcBef>
                <a:spcPts val="890"/>
              </a:spcBef>
            </a:pP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确保资源流向最紧迫的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9526270" algn="l" rtl="0" eaLnBrk="0">
              <a:lnSpc>
                <a:spcPts val="3520"/>
              </a:lnSpc>
            </a:pP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困境家庭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899372" y="1048580"/>
            <a:ext cx="10243184" cy="8547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57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物资管理：精准发放的闭环机制</a:t>
            </a:r>
            <a:endParaRPr sz="5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20" name="picture 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44739"/>
            <a:ext cx="2266882" cy="2260591"/>
          </a:xfrm>
          <a:prstGeom prst="rect">
            <a:avLst/>
          </a:prstGeom>
        </p:spPr>
      </p:pic>
      <p:pic>
        <p:nvPicPr>
          <p:cNvPr id="222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97272" y="552443"/>
            <a:ext cx="1047638" cy="10858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28" name="textbox 228"/>
          <p:cNvSpPr/>
          <p:nvPr/>
        </p:nvSpPr>
        <p:spPr>
          <a:xfrm>
            <a:off x="10291819" y="2613034"/>
            <a:ext cx="4506595" cy="49650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8735" algn="l" rtl="0" eaLnBrk="0">
              <a:lnSpc>
                <a:spcPct val="96000"/>
              </a:lnSpc>
            </a:pPr>
            <a:r>
              <a:rPr sz="33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医护志愿者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7465" algn="l" rtl="0" eaLnBrk="0">
              <a:lnSpc>
                <a:spcPct val="86000"/>
              </a:lnSpc>
              <a:spcBef>
                <a:spcPts val="940"/>
              </a:spcBef>
            </a:pPr>
            <a:r>
              <a:rPr sz="2600" b="1" kern="0" spc="-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医疗咨询、营养评估、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4050"/>
              </a:lnSpc>
            </a:pPr>
            <a:r>
              <a:rPr sz="2600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舒适照护技术指导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33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艺术疗愈师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30" name="textbox 230"/>
          <p:cNvSpPr/>
          <p:nvPr/>
        </p:nvSpPr>
        <p:spPr>
          <a:xfrm>
            <a:off x="5378100" y="2968649"/>
            <a:ext cx="4260850" cy="5009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33065" algn="l" rtl="0" eaLnBrk="0">
              <a:lnSpc>
                <a:spcPct val="85000"/>
              </a:lnSpc>
            </a:pP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医护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724150" algn="l" rtl="0" eaLnBrk="0">
              <a:lnSpc>
                <a:spcPts val="4835"/>
              </a:lnSpc>
            </a:pPr>
            <a:r>
              <a:rPr sz="33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志愿者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  <a:spcBef>
                <a:spcPts val="1000"/>
              </a:spcBef>
            </a:pPr>
            <a:r>
              <a:rPr sz="33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患儿家庭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资深社工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32" name="picture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030417" y="3390937"/>
            <a:ext cx="2444781" cy="3613122"/>
          </a:xfrm>
          <a:prstGeom prst="rect">
            <a:avLst/>
          </a:prstGeom>
        </p:spPr>
      </p:pic>
      <p:sp>
        <p:nvSpPr>
          <p:cNvPr id="234" name="textbox 234"/>
          <p:cNvSpPr/>
          <p:nvPr/>
        </p:nvSpPr>
        <p:spPr>
          <a:xfrm>
            <a:off x="880324" y="1036634"/>
            <a:ext cx="7430769" cy="820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1000"/>
              </a:lnSpc>
            </a:pPr>
            <a:r>
              <a:rPr sz="5700" b="1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多学科协作机制</a:t>
            </a:r>
            <a:r>
              <a:rPr sz="5700" kern="0" spc="-1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5700" b="1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(</a:t>
            </a:r>
            <a:r>
              <a:rPr sz="57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MDT</a:t>
            </a:r>
            <a:r>
              <a:rPr sz="5700" b="1" kern="0" spc="4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)</a:t>
            </a:r>
            <a:endParaRPr sz="5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36" name="textbox 236"/>
          <p:cNvSpPr/>
          <p:nvPr/>
        </p:nvSpPr>
        <p:spPr>
          <a:xfrm>
            <a:off x="10229567" y="7483493"/>
            <a:ext cx="5636259" cy="10204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4150"/>
              </a:lnSpc>
            </a:pPr>
            <a:r>
              <a:rPr sz="5000" b="1" kern="0" spc="120" baseline="11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艺术疗愈师</a:t>
            </a:r>
            <a:r>
              <a:rPr sz="3200" kern="0" spc="1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000" kern="0" spc="120" baseline="-9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绘画、音乐、戏剧介</a:t>
            </a:r>
            <a:endParaRPr sz="4000" baseline="-9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25700" algn="l" rtl="0" eaLnBrk="0">
              <a:lnSpc>
                <a:spcPts val="3680"/>
              </a:lnSpc>
            </a:pPr>
            <a:r>
              <a:rPr sz="2600" kern="0" spc="2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入情绪管理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38" name="picture 2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444739"/>
            <a:ext cx="2273348" cy="2266931"/>
          </a:xfrm>
          <a:prstGeom prst="rect">
            <a:avLst/>
          </a:prstGeom>
        </p:spPr>
      </p:pic>
      <p:sp>
        <p:nvSpPr>
          <p:cNvPr id="240" name="textbox 240"/>
          <p:cNvSpPr/>
          <p:nvPr/>
        </p:nvSpPr>
        <p:spPr>
          <a:xfrm>
            <a:off x="1433641" y="7058042"/>
            <a:ext cx="3473450" cy="14839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96085" algn="l" rtl="0" eaLnBrk="0">
              <a:lnSpc>
                <a:spcPct val="96000"/>
              </a:lnSpc>
            </a:pPr>
            <a:r>
              <a:rPr sz="33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资深社工</a:t>
            </a:r>
            <a:endParaRPr sz="3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95400" indent="-1282700" algn="l" rtl="0" eaLnBrk="0">
              <a:lnSpc>
                <a:spcPct val="107000"/>
              </a:lnSpc>
              <a:spcBef>
                <a:spcPts val="760"/>
              </a:spcBef>
            </a:pPr>
            <a:r>
              <a:rPr sz="2600" b="1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资源统筹、个案评估、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8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家庭系统介入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690806" y="552443"/>
            <a:ext cx="1054104" cy="10858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48" name="textbox 248"/>
          <p:cNvSpPr/>
          <p:nvPr/>
        </p:nvSpPr>
        <p:spPr>
          <a:xfrm>
            <a:off x="2399069" y="3445787"/>
            <a:ext cx="12838430" cy="58045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2000"/>
              </a:lnSpc>
            </a:pPr>
            <a:r>
              <a:rPr sz="2800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赋能家长，守护生命</a:t>
            </a:r>
            <a:r>
              <a:rPr sz="28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最后的尊严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02205" algn="l" rtl="0" eaLnBrk="0">
              <a:lnSpc>
                <a:spcPct val="97000"/>
              </a:lnSpc>
              <a:spcBef>
                <a:spcPts val="1170"/>
              </a:spcBef>
            </a:pPr>
            <a:r>
              <a:rPr sz="3900" b="1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心理层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ct val="92000"/>
              </a:lnSpc>
              <a:spcBef>
                <a:spcPts val="435"/>
              </a:spcBef>
            </a:pPr>
            <a:r>
              <a:rPr sz="2800" b="1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缓解焦虑，提供喘息空间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2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2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411605" algn="l" rtl="0" eaLnBrk="0">
              <a:lnSpc>
                <a:spcPct val="97000"/>
              </a:lnSpc>
              <a:spcBef>
                <a:spcPts val="1175"/>
              </a:spcBef>
            </a:pPr>
            <a:r>
              <a:rPr sz="3900" b="1" kern="0" spc="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生存层</a:t>
            </a:r>
            <a:endParaRPr sz="39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32435" algn="l" rtl="0" eaLnBrk="0">
              <a:lnSpc>
                <a:spcPct val="85000"/>
              </a:lnSpc>
              <a:spcBef>
                <a:spcPts val="265"/>
              </a:spcBef>
            </a:pPr>
            <a:r>
              <a:rPr sz="2800" kern="0" spc="-2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缓解经济重压，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420370" algn="l" rtl="0" eaLnBrk="0">
              <a:lnSpc>
                <a:spcPts val="3820"/>
              </a:lnSpc>
            </a:pPr>
            <a:r>
              <a:rPr sz="2800" kern="0" spc="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提供营养与住所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0000"/>
              </a:lnSpc>
            </a:pPr>
            <a:endParaRPr sz="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88365" algn="l" rtl="0" eaLnBrk="0">
              <a:lnSpc>
                <a:spcPct val="96000"/>
              </a:lnSpc>
              <a:spcBef>
                <a:spcPts val="5"/>
              </a:spcBef>
            </a:pPr>
            <a:r>
              <a:rPr sz="2800" b="1" kern="0" spc="2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让每一个面临考验的家庭在社区的守望相助中获得</a:t>
            </a:r>
            <a:r>
              <a:rPr sz="2800" b="1" kern="0" spc="2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力量。</a:t>
            </a:r>
            <a:endParaRPr sz="2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50" name="textbox 250"/>
          <p:cNvSpPr/>
          <p:nvPr/>
        </p:nvSpPr>
        <p:spPr>
          <a:xfrm>
            <a:off x="899520" y="1048797"/>
            <a:ext cx="9545955" cy="8693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0"/>
              </a:spcBef>
            </a:pPr>
            <a:r>
              <a:rPr sz="5800" b="1" kern="0" spc="-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社会价值：重构社会支持网络</a:t>
            </a:r>
            <a:endParaRPr sz="58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38400"/>
            <a:ext cx="2285930" cy="2273271"/>
          </a:xfrm>
          <a:prstGeom prst="rect">
            <a:avLst/>
          </a:prstGeom>
        </p:spPr>
      </p:pic>
      <p:pic>
        <p:nvPicPr>
          <p:cNvPr id="254" name="picture 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697272" y="552443"/>
            <a:ext cx="1047638" cy="10858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5492934" y="5586869"/>
            <a:ext cx="6482079" cy="38068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59915" algn="l" rtl="0" eaLnBrk="0">
              <a:lnSpc>
                <a:spcPts val="2305"/>
              </a:lnSpc>
            </a:pPr>
            <a:r>
              <a:rPr sz="3600" b="1" kern="0" spc="-5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同</a:t>
            </a:r>
            <a:r>
              <a:rPr sz="3600" kern="0" spc="3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  <a:r>
              <a:rPr sz="3600" b="1" kern="0" spc="-5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心</a:t>
            </a:r>
            <a:r>
              <a:rPr sz="3600" kern="0" spc="6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  <a:r>
              <a:rPr sz="3600" b="1" kern="0" spc="-5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源</a:t>
            </a:r>
            <a:endParaRPr sz="3600" dirty="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1840865" algn="l" rtl="0" eaLnBrk="0">
              <a:lnSpc>
                <a:spcPts val="3100"/>
              </a:lnSpc>
            </a:pP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SPRING</a:t>
            </a:r>
            <a:r>
              <a:rPr sz="2200" b="1" kern="0" spc="5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</a:t>
            </a:r>
            <a:r>
              <a:rPr sz="2200" b="1" kern="0" spc="5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2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HEARTS</a:t>
            </a:r>
            <a:endParaRPr sz="2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47650" algn="l" rtl="0" eaLnBrk="0">
              <a:lnSpc>
                <a:spcPct val="95000"/>
              </a:lnSpc>
              <a:spcBef>
                <a:spcPts val="1090"/>
              </a:spcBef>
            </a:pPr>
            <a:r>
              <a:rPr sz="3600" b="1" kern="0" spc="2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联系人：秦发源(中心主任)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50950" algn="l" rtl="0" eaLnBrk="0">
              <a:lnSpc>
                <a:spcPct val="96000"/>
              </a:lnSpc>
              <a:spcBef>
                <a:spcPts val="1290"/>
              </a:spcBef>
            </a:pPr>
            <a:r>
              <a:rPr sz="3600" b="1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电话：14795511889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0035" algn="l" rtl="0" eaLnBrk="0">
              <a:lnSpc>
                <a:spcPct val="94000"/>
              </a:lnSpc>
              <a:spcBef>
                <a:spcPts val="1315"/>
              </a:spcBef>
            </a:pPr>
            <a:r>
              <a:rPr sz="4000" b="1" kern="0" spc="-1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电邮：</a:t>
            </a:r>
            <a:r>
              <a:rPr sz="4000" b="1" kern="0" spc="-18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qinfyauan@nntx</a:t>
            </a:r>
            <a:r>
              <a:rPr sz="4000" b="1" kern="0" spc="-19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y.com</a:t>
            </a:r>
            <a:endParaRPr sz="40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</a:pPr>
            <a:r>
              <a:rPr sz="360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南宁市同心源社会工作服务中心</a:t>
            </a:r>
            <a:endParaRPr sz="3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2054098" y="539743"/>
            <a:ext cx="14704060" cy="1479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5200" b="1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让在南宁求医的孩子</a:t>
            </a:r>
            <a:r>
              <a:rPr sz="5200" b="1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都能感受到“家”的温度</a:t>
            </a:r>
            <a:r>
              <a:rPr sz="52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5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624956" y="552443"/>
            <a:ext cx="1047638" cy="1092208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030417" y="3390937"/>
            <a:ext cx="2444781" cy="3613122"/>
          </a:xfrm>
          <a:prstGeom prst="rect">
            <a:avLst/>
          </a:prstGeom>
        </p:spPr>
      </p:pic>
      <p:pic>
        <p:nvPicPr>
          <p:cNvPr id="268" name="picture 2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444739"/>
            <a:ext cx="2285930" cy="2273271"/>
          </a:xfrm>
          <a:prstGeom prst="rect">
            <a:avLst/>
          </a:prstGeom>
        </p:spPr>
      </p:pic>
      <p:sp>
        <p:nvSpPr>
          <p:cNvPr id="270" name="textbox 27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LM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235200" y="1454818"/>
            <a:ext cx="13004800" cy="725849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558731" y="3468580"/>
            <a:ext cx="2301458" cy="278805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41294" y="3454426"/>
            <a:ext cx="2159578" cy="279749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662346" y="3544213"/>
            <a:ext cx="2183245" cy="2721934"/>
          </a:xfrm>
          <a:prstGeom prst="rect">
            <a:avLst/>
          </a:prstGeom>
        </p:spPr>
      </p:pic>
      <p:sp>
        <p:nvSpPr>
          <p:cNvPr id="22" name="textbox 22"/>
          <p:cNvSpPr/>
          <p:nvPr/>
        </p:nvSpPr>
        <p:spPr>
          <a:xfrm>
            <a:off x="11067627" y="6510528"/>
            <a:ext cx="3474042" cy="174955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5000"/>
              </a:lnSpc>
            </a:pPr>
            <a:r>
              <a:rPr sz="1335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1335" kern="0" spc="-2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35" b="1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核心战略</a:t>
            </a:r>
            <a:r>
              <a:rPr sz="1335" b="1" kern="0" spc="-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：构建“独立</a:t>
            </a:r>
            <a:r>
              <a:rPr sz="1335" b="1" kern="0" spc="-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可控”的自主筹款生</a:t>
            </a:r>
            <a:r>
              <a:rPr sz="1335" b="1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态</a:t>
            </a:r>
            <a:endParaRPr sz="13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r>
              <a:rPr sz="1265" b="1" kern="0" spc="-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关键支柱：</a:t>
            </a:r>
            <a:endParaRPr sz="126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0665" algn="l" rtl="0" eaLnBrk="0">
              <a:lnSpc>
                <a:spcPct val="94000"/>
              </a:lnSpc>
              <a:spcBef>
                <a:spcPts val="585"/>
              </a:spcBef>
            </a:pPr>
            <a:r>
              <a:rPr sz="1920" b="1" kern="0" spc="-5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1.</a:t>
            </a:r>
            <a:r>
              <a:rPr lang="zh-CN" sz="1920" b="1" kern="0" spc="41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小规模</a:t>
            </a:r>
            <a:endParaRPr lang="zh-CN" sz="1920" b="1" kern="0" spc="410" dirty="0">
              <a:solidFill>
                <a:srgbClr val="000000">
                  <a:alpha val="100000"/>
                </a:srgbClr>
              </a:solidFill>
              <a:latin typeface="+mn-ea"/>
              <a:cs typeface="+mn-ea"/>
            </a:endParaRPr>
          </a:p>
          <a:p>
            <a:pPr marL="240665" algn="l" rtl="0" eaLnBrk="0">
              <a:lnSpc>
                <a:spcPct val="94000"/>
              </a:lnSpc>
              <a:spcBef>
                <a:spcPts val="585"/>
              </a:spcBef>
            </a:pPr>
            <a:r>
              <a:rPr sz="1920" b="1" kern="0" spc="-30" dirty="0">
                <a:solidFill>
                  <a:srgbClr val="203010">
                    <a:alpha val="100000"/>
                  </a:srgbClr>
                </a:solidFill>
                <a:latin typeface="+mn-ea"/>
                <a:cs typeface="+mn-ea"/>
              </a:rPr>
              <a:t>2.</a:t>
            </a:r>
            <a:r>
              <a:rPr sz="1920" b="1" kern="0" spc="-3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多元</a:t>
            </a:r>
            <a:r>
              <a:rPr lang="zh-CN" sz="1920" b="1" kern="0" spc="-3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小额筹款</a:t>
            </a:r>
            <a:endParaRPr sz="1920" b="1" dirty="0">
              <a:latin typeface="+mn-ea"/>
              <a:cs typeface="+mn-ea"/>
            </a:endParaRPr>
          </a:p>
          <a:p>
            <a:pPr algn="l" rtl="0" eaLnBrk="0">
              <a:lnSpc>
                <a:spcPct val="9000"/>
              </a:lnSpc>
            </a:pPr>
            <a:endParaRPr sz="1920" b="1" dirty="0">
              <a:latin typeface="+mn-ea"/>
              <a:cs typeface="+mn-ea"/>
            </a:endParaRPr>
          </a:p>
          <a:p>
            <a:pPr marL="240665" algn="l" rtl="0" eaLnBrk="0">
              <a:lnSpc>
                <a:spcPct val="94000"/>
              </a:lnSpc>
            </a:pPr>
            <a:r>
              <a:rPr sz="1920" b="1" kern="0" spc="-10" dirty="0">
                <a:solidFill>
                  <a:srgbClr val="304010">
                    <a:alpha val="100000"/>
                  </a:srgbClr>
                </a:solidFill>
                <a:latin typeface="+mn-ea"/>
                <a:cs typeface="+mn-ea"/>
              </a:rPr>
              <a:t>3.</a:t>
            </a:r>
            <a:r>
              <a:rPr sz="1920" b="1" kern="0" spc="510" dirty="0">
                <a:solidFill>
                  <a:srgbClr val="304010">
                    <a:alpha val="100000"/>
                  </a:srgbClr>
                </a:solidFill>
                <a:latin typeface="+mn-ea"/>
                <a:cs typeface="+mn-ea"/>
              </a:rPr>
              <a:t> </a:t>
            </a:r>
            <a:r>
              <a:rPr sz="1920" b="1" kern="0" spc="-1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透明合规 </a:t>
            </a:r>
            <a:endParaRPr sz="1920" b="1" kern="0" spc="-10" dirty="0">
              <a:solidFill>
                <a:srgbClr val="000000">
                  <a:alpha val="100000"/>
                </a:srgbClr>
              </a:solidFill>
              <a:latin typeface="+mn-ea"/>
              <a:cs typeface="+mn-ea"/>
            </a:endParaRPr>
          </a:p>
          <a:p>
            <a:pPr marL="240665" algn="l" rtl="0" eaLnBrk="0">
              <a:lnSpc>
                <a:spcPct val="94000"/>
              </a:lnSpc>
            </a:pPr>
            <a:r>
              <a:rPr lang="en-US" sz="1920" b="1" kern="0" spc="-1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4.</a:t>
            </a:r>
            <a:r>
              <a:rPr lang="zh-CN" sz="1920" b="1" kern="0" spc="410" dirty="0"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  <a:sym typeface="+mn-ea"/>
              </a:rPr>
              <a:t>深度服务，执行到位</a:t>
            </a:r>
            <a:endParaRPr sz="1920" b="1" kern="0" spc="-20" dirty="0">
              <a:solidFill>
                <a:srgbClr val="000000">
                  <a:alpha val="100000"/>
                </a:srgbClr>
              </a:solidFill>
              <a:latin typeface="+mn-ea"/>
              <a:cs typeface="+mn-ea"/>
            </a:endParaRPr>
          </a:p>
          <a:p>
            <a:pPr marL="240665" algn="l" rtl="0" eaLnBrk="0">
              <a:lnSpc>
                <a:spcPct val="94000"/>
              </a:lnSpc>
            </a:pPr>
            <a:endParaRPr lang="en-US" sz="1920" b="1" dirty="0">
              <a:latin typeface="+mn-ea"/>
              <a:cs typeface="+mn-ea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7112041" y="6495996"/>
            <a:ext cx="3178425" cy="127968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7965" indent="-215265" algn="l" rtl="0" eaLnBrk="0">
              <a:lnSpc>
                <a:spcPct val="100000"/>
              </a:lnSpc>
            </a:pPr>
            <a:r>
              <a:rPr sz="1335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●新《慈善法》实施，监管转向“穿</a:t>
            </a:r>
            <a:r>
              <a:rPr sz="1335" kern="0" spc="-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透式管</a:t>
            </a:r>
            <a:r>
              <a:rPr sz="1335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565" kern="0" spc="3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理”</a:t>
            </a:r>
            <a:endParaRPr sz="156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34315" indent="-221615" algn="l" rtl="0" eaLnBrk="0">
              <a:lnSpc>
                <a:spcPct val="101000"/>
              </a:lnSpc>
              <a:spcBef>
                <a:spcPts val="925"/>
              </a:spcBef>
            </a:pPr>
            <a:r>
              <a:rPr sz="1335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1335" kern="0" spc="-2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35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公募平台风险规避，助医项目遣遇"断</a:t>
            </a:r>
            <a:r>
              <a:rPr sz="1335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565" kern="0" spc="3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供”</a:t>
            </a:r>
            <a:endParaRPr sz="156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2000"/>
              </a:lnSpc>
            </a:pPr>
            <a:endParaRPr sz="52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endParaRPr sz="13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3147268" y="6508028"/>
            <a:ext cx="3219066" cy="10712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1335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1335" kern="0" spc="-3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35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依托公募基金会合作</a:t>
            </a:r>
            <a:endParaRPr sz="13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34950" indent="-222250" algn="l" rtl="0" eaLnBrk="0">
              <a:lnSpc>
                <a:spcPct val="107000"/>
              </a:lnSpc>
              <a:spcBef>
                <a:spcPts val="1210"/>
              </a:spcBef>
            </a:pPr>
            <a:r>
              <a:rPr sz="1265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1265" kern="0" spc="-1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265" kern="0" spc="-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建立“大病儿童救助”与“图境女童赋能”两</a:t>
            </a:r>
            <a:r>
              <a:rPr sz="1265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35" kern="0" spc="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大专业体系</a:t>
            </a:r>
            <a:endParaRPr sz="13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9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335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1335" kern="0" spc="-3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335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积累深厚社会共识与执行经验</a:t>
            </a:r>
            <a:endParaRPr sz="13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2916513" y="1880164"/>
            <a:ext cx="7821309" cy="4583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4000"/>
              </a:lnSpc>
              <a:spcBef>
                <a:spcPts val="0"/>
              </a:spcBef>
            </a:pPr>
            <a:r>
              <a:rPr sz="3050" b="1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从平台依赖到自主生</a:t>
            </a:r>
            <a:r>
              <a:rPr sz="3050" b="1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长</a:t>
            </a:r>
            <a:endParaRPr sz="30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textbox 30"/>
          <p:cNvSpPr/>
          <p:nvPr/>
        </p:nvSpPr>
        <p:spPr>
          <a:xfrm>
            <a:off x="11354340" y="2853093"/>
            <a:ext cx="2599070" cy="30432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7000"/>
              </a:lnSpc>
            </a:pPr>
            <a:r>
              <a:rPr sz="1935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未来路径(2</a:t>
            </a:r>
            <a:r>
              <a:rPr sz="193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026</a:t>
            </a:r>
            <a:r>
              <a:rPr lang="en-US" sz="193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---</a:t>
            </a:r>
            <a:r>
              <a:rPr sz="193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</a:t>
            </a:r>
            <a:endParaRPr sz="19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7389567" y="2850389"/>
            <a:ext cx="2589146" cy="30149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93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行业阵痛(2024-2025)</a:t>
            </a:r>
            <a:endParaRPr sz="19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4261262" y="2861545"/>
            <a:ext cx="992373" cy="303381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</a:pPr>
            <a:r>
              <a:rPr sz="1935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过去</a:t>
            </a:r>
            <a:endParaRPr sz="193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同心源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3744" y="1399371"/>
            <a:ext cx="653626" cy="8744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 96"/>
          <p:cNvSpPr/>
          <p:nvPr/>
        </p:nvSpPr>
        <p:spPr>
          <a:xfrm>
            <a:off x="2235200" y="1247553"/>
            <a:ext cx="13004800" cy="7258493"/>
          </a:xfrm>
          <a:prstGeom prst="rect">
            <a:avLst/>
          </a:prstGeom>
          <a:solidFill>
            <a:srgbClr val="F6F5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35"/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677976" y="4186880"/>
            <a:ext cx="3988442" cy="3317349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94604" y="4527086"/>
            <a:ext cx="3454465" cy="2972425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2998030" y="1924466"/>
            <a:ext cx="8679947" cy="5486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3650" b="1" kern="0" spc="1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从'平台依赖'</a:t>
            </a:r>
            <a:r>
              <a:rPr sz="3650" b="1" kern="0" spc="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转向'自主生长'</a:t>
            </a:r>
            <a:endParaRPr sz="365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4" name="textbox 104"/>
          <p:cNvSpPr/>
          <p:nvPr/>
        </p:nvSpPr>
        <p:spPr>
          <a:xfrm>
            <a:off x="9563048" y="3175070"/>
            <a:ext cx="4292718" cy="86005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859155" algn="l" rtl="0" eaLnBrk="0">
              <a:lnSpc>
                <a:spcPct val="94000"/>
              </a:lnSpc>
            </a:pPr>
            <a:r>
              <a:rPr sz="3200" b="1" kern="0" spc="-200" dirty="0">
                <a:solidFill>
                  <a:srgbClr val="B0603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新</a:t>
            </a:r>
            <a:r>
              <a:rPr sz="3200" b="1" kern="0" spc="-200" dirty="0">
                <a:solidFill>
                  <a:srgbClr val="20505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模式(</a:t>
            </a:r>
            <a:r>
              <a:rPr sz="3200" b="1" kern="0" spc="-200" dirty="0">
                <a:solidFill>
                  <a:srgbClr val="A0603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Resi</a:t>
            </a:r>
            <a:r>
              <a:rPr sz="3200" b="1" kern="0" spc="-20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li</a:t>
            </a:r>
            <a:r>
              <a:rPr sz="3200" b="1" kern="0" spc="-200" dirty="0">
                <a:solidFill>
                  <a:srgbClr val="50603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ent)</a:t>
            </a:r>
            <a:endParaRPr sz="32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82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785" b="1" kern="0" spc="1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私域流量+品牌月捐+多</a:t>
            </a:r>
            <a:r>
              <a:rPr sz="1785" b="1" kern="0" spc="1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元造血+合规透明</a:t>
            </a:r>
            <a:endParaRPr sz="178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6" name="textbox 106"/>
          <p:cNvSpPr/>
          <p:nvPr/>
        </p:nvSpPr>
        <p:spPr>
          <a:xfrm>
            <a:off x="3826241" y="3248266"/>
            <a:ext cx="3601838" cy="78728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5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43255" algn="l" rtl="0" eaLnBrk="0">
              <a:lnSpc>
                <a:spcPct val="92000"/>
              </a:lnSpc>
            </a:pPr>
            <a:r>
              <a:rPr sz="2830" b="1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旧模式</a:t>
            </a:r>
            <a:r>
              <a:rPr sz="2830" kern="0" spc="-6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830" b="1" kern="0" spc="-13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(Fragile)</a:t>
            </a:r>
            <a:endParaRPr sz="283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algn="l" rtl="0" eaLnBrk="0">
              <a:lnSpc>
                <a:spcPct val="101000"/>
              </a:lnSpc>
            </a:pPr>
            <a:endParaRPr sz="745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785" b="1" kern="0" spc="1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流量红利+外部公募</a:t>
            </a:r>
            <a:r>
              <a:rPr sz="1785" b="1" kern="0" spc="1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资质+被动接收</a:t>
            </a:r>
            <a:endParaRPr sz="178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8" name="textbox 108"/>
          <p:cNvSpPr/>
          <p:nvPr/>
        </p:nvSpPr>
        <p:spPr>
          <a:xfrm>
            <a:off x="9826480" y="7602081"/>
            <a:ext cx="3728484" cy="444676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96000"/>
              </a:lnSpc>
            </a:pPr>
            <a:r>
              <a:rPr sz="1415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品牌化月捐</a:t>
            </a:r>
            <a:r>
              <a:rPr lang="en-US" sz="1415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1415" kern="0" spc="2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</a:t>
            </a:r>
            <a:r>
              <a:rPr sz="2160" b="1" kern="0" spc="0" baseline="-400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多元资金池</a:t>
            </a:r>
            <a:r>
              <a:rPr sz="1335" kern="0" spc="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</a:t>
            </a:r>
            <a:r>
              <a:rPr lang="en-US" sz="1335" kern="0" spc="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</a:t>
            </a:r>
            <a:r>
              <a:rPr sz="1335" kern="0" spc="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</a:t>
            </a:r>
            <a:r>
              <a:rPr sz="1415" b="1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透</a:t>
            </a:r>
            <a:r>
              <a:rPr sz="1415"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明合规</a:t>
            </a:r>
            <a:endParaRPr sz="14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1905"/>
              </a:lnSpc>
              <a:spcBef>
                <a:spcPts val="405"/>
              </a:spcBef>
            </a:pPr>
            <a:r>
              <a:rPr sz="1115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(现金流</a:t>
            </a:r>
            <a:r>
              <a:rPr sz="1115" b="1" kern="0" spc="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</a:t>
            </a:r>
            <a:r>
              <a:rPr sz="1115" b="1" kern="0" spc="120" dirty="0">
                <a:solidFill>
                  <a:srgbClr val="00000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115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舱石)</a:t>
            </a:r>
            <a:r>
              <a:rPr sz="1115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sz="1115" b="1" kern="0" spc="2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(抗风险</a:t>
            </a:r>
            <a:r>
              <a:rPr sz="1115" b="1" kern="0" spc="1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护墟河)</a:t>
            </a:r>
            <a:r>
              <a:rPr sz="1115" kern="0" spc="80" dirty="0">
                <a:solidFill>
                  <a:srgbClr val="000000">
                    <a:alpha val="100000"/>
                  </a:srgbClr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 </a:t>
            </a:r>
            <a:r>
              <a:rPr sz="1115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(信任基石)</a:t>
            </a:r>
            <a:endParaRPr sz="111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4214613" y="8303209"/>
            <a:ext cx="940390" cy="1412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965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6" name="图片 5" descr="同心源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123" y="1399371"/>
            <a:ext cx="653626" cy="874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 182"/>
          <p:cNvSpPr/>
          <p:nvPr/>
        </p:nvSpPr>
        <p:spPr>
          <a:xfrm>
            <a:off x="2235200" y="1247553"/>
            <a:ext cx="13004800" cy="7258493"/>
          </a:xfrm>
          <a:prstGeom prst="rect">
            <a:avLst/>
          </a:prstGeom>
          <a:solidFill>
            <a:srgbClr val="F5F1EA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 sz="1335"/>
          </a:p>
        </p:txBody>
      </p:sp>
      <p:pic>
        <p:nvPicPr>
          <p:cNvPr id="184" name="picture 1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2967630" y="2844784"/>
            <a:ext cx="6044110" cy="4942960"/>
          </a:xfrm>
          <a:prstGeom prst="rect">
            <a:avLst/>
          </a:prstGeom>
        </p:spPr>
      </p:pic>
      <p:sp>
        <p:nvSpPr>
          <p:cNvPr id="186" name="textbox 186"/>
          <p:cNvSpPr/>
          <p:nvPr/>
        </p:nvSpPr>
        <p:spPr>
          <a:xfrm>
            <a:off x="9011243" y="2518326"/>
            <a:ext cx="6068230" cy="4710177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r>
              <a:rPr sz="384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“旧的藤蔓被修剪，但</a:t>
            </a:r>
            <a:r>
              <a:rPr sz="3840" b="1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只要</a:t>
            </a:r>
            <a:r>
              <a:rPr sz="3840" b="1" kern="0" spc="3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根系深植于专业与信</a:t>
            </a:r>
            <a:r>
              <a:rPr sz="3840" b="1" kern="0" spc="3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任的</a:t>
            </a:r>
            <a:r>
              <a:rPr sz="3840" b="1" kern="0" spc="2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土壤，新的生长必将更加</a:t>
            </a:r>
            <a:r>
              <a:rPr sz="3840" b="1" kern="0" spc="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茁壮。”</a:t>
            </a:r>
            <a:endParaRPr sz="384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056130" algn="l" rtl="0" eaLnBrk="0">
              <a:lnSpc>
                <a:spcPct val="85000"/>
              </a:lnSpc>
              <a:spcBef>
                <a:spcPts val="1745"/>
              </a:spcBef>
            </a:pPr>
            <a:endParaRPr sz="1935" kern="0" spc="1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056130" algn="l" rtl="0" eaLnBrk="0">
              <a:lnSpc>
                <a:spcPct val="85000"/>
              </a:lnSpc>
              <a:spcBef>
                <a:spcPts val="1745"/>
              </a:spcBef>
            </a:pPr>
            <a:r>
              <a:rPr sz="256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慈善法新规是行业的</a:t>
            </a:r>
            <a:r>
              <a:rPr sz="256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阳光。虽然经历了阵痛，</a:t>
            </a:r>
            <a:r>
              <a:rPr sz="256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但这让我们有机会长得更直、更稳。</a:t>
            </a:r>
            <a:endParaRPr sz="256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8" name="textbox 188"/>
          <p:cNvSpPr/>
          <p:nvPr/>
        </p:nvSpPr>
        <p:spPr>
          <a:xfrm>
            <a:off x="3912277" y="1607312"/>
            <a:ext cx="8298688" cy="764032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000"/>
              </a:lnSpc>
            </a:pPr>
            <a:endParaRPr sz="14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3000"/>
              </a:lnSpc>
            </a:pPr>
            <a:r>
              <a:rPr sz="4165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在阳光下修剪，在土壤中扎根</a:t>
            </a:r>
            <a:endParaRPr sz="4165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1016065" y="883481"/>
            <a:ext cx="12785725" cy="48437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9685" algn="l" rtl="0" eaLnBrk="0">
              <a:lnSpc>
                <a:spcPct val="96000"/>
              </a:lnSpc>
            </a:pP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2025年</a:t>
            </a:r>
            <a:r>
              <a:rPr sz="4100" kern="0" spc="-4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100" b="1" kern="0" spc="-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·我们的足迹</a:t>
            </a:r>
            <a:endParaRPr sz="41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85000"/>
              </a:lnSpc>
              <a:spcBef>
                <a:spcPts val="1750"/>
              </a:spcBef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2025年，是温暖与爱同行的一年。这一年，我们致力于为异地求医的大病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3050"/>
              </a:lnSpc>
            </a:pP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患儿家庭打造“异乡的家”,同时也为困境女童托举</a:t>
            </a:r>
            <a:r>
              <a:rPr sz="2100" kern="0" spc="-9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未来的希望。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1190605" algn="l" rtl="0" eaLnBrk="0">
              <a:lnSpc>
                <a:spcPct val="96000"/>
              </a:lnSpc>
              <a:spcBef>
                <a:spcPts val="1445"/>
              </a:spcBef>
            </a:pPr>
            <a:r>
              <a:rPr sz="4800" b="1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400人</a:t>
            </a:r>
            <a:endParaRPr sz="4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r" rtl="0" eaLnBrk="0">
              <a:lnSpc>
                <a:spcPct val="96000"/>
              </a:lnSpc>
              <a:spcBef>
                <a:spcPts val="290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困境女童受益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792480" algn="l" rtl="0" eaLnBrk="0">
              <a:lnSpc>
                <a:spcPct val="96000"/>
              </a:lnSpc>
              <a:spcBef>
                <a:spcPts val="2095"/>
              </a:spcBef>
            </a:pP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sz="3000" kern="0" spc="-2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sz="3000" kern="0" spc="-4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sz="3000" kern="0" spc="-4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sz="3000" kern="0" spc="-3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</a:t>
            </a:r>
            <a:r>
              <a:rPr sz="3000" kern="0" spc="-3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000" b="1" kern="0" spc="-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  <a:endParaRPr sz="3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5815" algn="l" rtl="0" eaLnBrk="0">
              <a:lnSpc>
                <a:spcPct val="96000"/>
              </a:lnSpc>
              <a:spcBef>
                <a:spcPts val="585"/>
              </a:spcBef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大病患儿家庭受益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4218724" y="7561908"/>
            <a:ext cx="1929129" cy="10839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r>
              <a:rPr sz="4800" b="1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2048天</a:t>
            </a:r>
            <a:endParaRPr sz="4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56210" algn="l" rtl="0" eaLnBrk="0">
              <a:lnSpc>
                <a:spcPct val="95000"/>
              </a:lnSpc>
              <a:spcBef>
                <a:spcPts val="460"/>
              </a:spcBef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提供温暖住宿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textbox 12"/>
          <p:cNvSpPr/>
          <p:nvPr/>
        </p:nvSpPr>
        <p:spPr>
          <a:xfrm>
            <a:off x="13449320" y="7311338"/>
            <a:ext cx="1877695" cy="1074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7805" algn="l" rtl="0" eaLnBrk="0">
              <a:lnSpc>
                <a:spcPct val="96000"/>
              </a:lnSpc>
              <a:spcBef>
                <a:spcPts val="0"/>
              </a:spcBef>
            </a:pPr>
            <a:r>
              <a:rPr sz="4800" b="1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117名</a:t>
            </a:r>
            <a:endParaRPr sz="4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2700" algn="l" rtl="0" eaLnBrk="0">
              <a:lnSpc>
                <a:spcPct val="95000"/>
              </a:lnSpc>
              <a:spcBef>
                <a:spcPts val="310"/>
              </a:spcBef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获得助学金支持</a:t>
            </a: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3000"/>
              </a:lnSpc>
            </a:pPr>
            <a:endParaRPr sz="13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16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FAF7E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9220265" y="1993927"/>
            <a:ext cx="7416651" cy="6743639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1035112" y="2050507"/>
            <a:ext cx="7905750" cy="5913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305" algn="l" rtl="0" eaLnBrk="0">
              <a:lnSpc>
                <a:spcPct val="95000"/>
              </a:lnSpc>
            </a:pPr>
            <a:r>
              <a:rPr sz="4900" b="1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温暖居所：风雨中的避风港</a:t>
            </a:r>
            <a:endParaRPr sz="49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8415" algn="l" rtl="0" eaLnBrk="0">
              <a:lnSpc>
                <a:spcPct val="85000"/>
              </a:lnSpc>
              <a:spcBef>
                <a:spcPts val="790"/>
              </a:spcBef>
            </a:pPr>
            <a:r>
              <a:rPr sz="2600" kern="0" spc="1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我们持续运营位于广西医科大一附</a:t>
            </a:r>
            <a:r>
              <a:rPr sz="2600" kern="0" spc="1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院和自治区人民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8415" algn="l" rtl="0" eaLnBrk="0">
              <a:lnSpc>
                <a:spcPct val="137000"/>
              </a:lnSpc>
              <a:spcBef>
                <a:spcPts val="20"/>
              </a:spcBef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医院附近的2个“爱心小家”。对异地就医家庭来说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这里不仅是一张床位，更是风雨中安稳的避风港。</a:t>
            </a:r>
            <a:endParaRPr sz="26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59815" algn="l" rtl="0" eaLnBrk="0">
              <a:lnSpc>
                <a:spcPct val="73000"/>
              </a:lnSpc>
              <a:spcBef>
                <a:spcPts val="1875"/>
              </a:spcBef>
              <a:tabLst>
                <a:tab pos="1301750" algn="l"/>
              </a:tabLst>
            </a:pP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5600" b="1" kern="0" spc="-50" baseline="7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住宿服务：</a:t>
            </a:r>
            <a:r>
              <a:rPr sz="3600" kern="0" spc="6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9600" b="1" kern="0" spc="-50" baseline="-4000" dirty="0">
                <a:solidFill>
                  <a:srgbClr val="C08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2048</a:t>
            </a:r>
            <a:r>
              <a:rPr sz="6200" b="1" kern="0" spc="370" dirty="0">
                <a:solidFill>
                  <a:srgbClr val="C08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6300" kern="0" spc="-50" baseline="50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天</a:t>
            </a:r>
            <a:endParaRPr sz="6300" baseline="50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2000"/>
              </a:lnSpc>
            </a:pP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40765" algn="l" rtl="0" eaLnBrk="0">
              <a:lnSpc>
                <a:spcPct val="84000"/>
              </a:lnSpc>
              <a:spcBef>
                <a:spcPts val="5"/>
              </a:spcBef>
              <a:tabLst>
                <a:tab pos="1308100" algn="l"/>
              </a:tabLst>
            </a:pP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	</a:t>
            </a:r>
            <a:r>
              <a:rPr sz="36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服务受益：</a:t>
            </a:r>
            <a:r>
              <a:rPr sz="3600" kern="0" spc="130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4900" b="1" kern="0" spc="-40" dirty="0">
                <a:solidFill>
                  <a:srgbClr val="B07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57  44</a:t>
            </a:r>
            <a:r>
              <a:rPr sz="4900" b="1" kern="0" spc="490" dirty="0">
                <a:solidFill>
                  <a:srgbClr val="B07020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sz="4100" b="1" kern="0" spc="-4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人次</a:t>
            </a:r>
            <a:endParaRPr sz="4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6860" y="6864388"/>
            <a:ext cx="1009542" cy="99057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7812" y="5156240"/>
            <a:ext cx="1047638" cy="1022274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1000"/>
              </a:lnSpc>
            </a:pP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151" y="946196"/>
            <a:ext cx="8102726" cy="7264383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9385286" y="2125157"/>
            <a:ext cx="6610984" cy="62376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" algn="l" rtl="0" eaLnBrk="0">
              <a:lnSpc>
                <a:spcPct val="95000"/>
              </a:lnSpc>
            </a:pPr>
            <a:r>
              <a:rPr sz="4500" b="1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生命守护：让爱有始有终</a:t>
            </a:r>
            <a:endParaRPr sz="45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  <a:spcBef>
                <a:spcPts val="1120"/>
              </a:spcBef>
            </a:pPr>
            <a:r>
              <a:rPr sz="3700" kern="0" spc="7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我们不仅关注“生”的希望，</a:t>
            </a:r>
            <a:endParaRPr sz="3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5075"/>
              </a:lnSpc>
            </a:pPr>
            <a:r>
              <a:rPr sz="3700" kern="0" spc="-3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也守护“终”的尊严。</a:t>
            </a:r>
            <a:endParaRPr sz="3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760"/>
              </a:spcBef>
            </a:pPr>
            <a:r>
              <a:rPr sz="2500" kern="0" spc="1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500" kern="0" spc="-25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1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5个临终家庭</a:t>
            </a:r>
            <a:r>
              <a:rPr sz="2500" b="1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提供安宁舒缓陪伴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3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6000"/>
              </a:lnSpc>
              <a:spcBef>
                <a:spcPts val="750"/>
              </a:spcBef>
            </a:pPr>
            <a:r>
              <a:rPr sz="2500" kern="0" spc="2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●</a:t>
            </a:r>
            <a:r>
              <a:rPr sz="2500" kern="0" spc="-39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20" dirty="0">
                <a:solidFill>
                  <a:srgbClr val="A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6场专业培训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：赋能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志愿者团队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4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  <a:spcBef>
                <a:spcPts val="755"/>
              </a:spcBef>
            </a:pPr>
            <a:r>
              <a:rPr sz="2500" kern="0" spc="20" dirty="0">
                <a:solidFill>
                  <a:srgbClr val="B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sz="2500" kern="0" spc="20" dirty="0">
                <a:solidFill>
                  <a:srgbClr val="B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2500" b="1" kern="0" spc="20" dirty="0">
                <a:solidFill>
                  <a:srgbClr val="B0702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79人次</a:t>
            </a:r>
            <a:r>
              <a:rPr sz="25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志愿者参与生命关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怀学习</a:t>
            </a: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0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5000"/>
              </a:lnSpc>
            </a:pPr>
            <a:endParaRPr sz="5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2000"/>
              </a:lnSpc>
              <a:spcBef>
                <a:spcPts val="0"/>
              </a:spcBef>
            </a:pPr>
            <a:endParaRPr sz="21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633451" y="0"/>
            <a:ext cx="3841748" cy="19812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 68"/>
          <p:cNvSpPr/>
          <p:nvPr/>
        </p:nvSpPr>
        <p:spPr>
          <a:xfrm>
            <a:off x="-1123315" y="288290"/>
            <a:ext cx="17247235" cy="8972550"/>
          </a:xfrm>
          <a:prstGeom prst="rect">
            <a:avLst/>
          </a:prstGeom>
          <a:solidFill>
            <a:srgbClr val="F9F8F3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" name="picture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948180" y="288290"/>
            <a:ext cx="8291830" cy="2327910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9010015" y="7193915"/>
            <a:ext cx="7928610" cy="12877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860040" algn="l" rtl="0" eaLnBrk="0">
              <a:lnSpc>
                <a:spcPct val="97000"/>
              </a:lnSpc>
            </a:pPr>
            <a:endParaRPr sz="25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6" name="textbox 76"/>
          <p:cNvSpPr/>
          <p:nvPr/>
        </p:nvSpPr>
        <p:spPr>
          <a:xfrm>
            <a:off x="2789937" y="1417668"/>
            <a:ext cx="10536555" cy="866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95000"/>
              </a:lnSpc>
            </a:pPr>
            <a:endParaRPr sz="5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9245" y="3329305"/>
            <a:ext cx="6052185" cy="411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3" name="图片 2" descr="IMG_20260107_1813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435" y="3329305"/>
            <a:ext cx="4297045" cy="6570345"/>
          </a:xfrm>
          <a:prstGeom prst="rect">
            <a:avLst/>
          </a:prstGeom>
        </p:spPr>
      </p:pic>
      <p:pic>
        <p:nvPicPr>
          <p:cNvPr id="4" name="图片 3" descr="IMG_20260107_101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3452495"/>
            <a:ext cx="4834890" cy="6447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73130" y="582930"/>
            <a:ext cx="5864860" cy="20339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4625" algn="l" rtl="0" eaLnBrk="0">
              <a:lnSpc>
                <a:spcPct val="94000"/>
              </a:lnSpc>
              <a:spcBef>
                <a:spcPts val="915"/>
              </a:spcBef>
            </a:pPr>
            <a:r>
              <a:rPr sz="2800" b="1" kern="0" spc="26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“这不仅是资助，更是实实在在的关怀</a:t>
            </a:r>
            <a:r>
              <a:rPr sz="28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与鼓励。”</a:t>
            </a:r>
            <a:r>
              <a:rPr lang="en-US" sz="2800" b="1" kern="0" spc="25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--</a:t>
            </a:r>
            <a:r>
              <a:rPr sz="2800" b="1" kern="0" spc="2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韦校长</a:t>
            </a:r>
            <a:endParaRPr sz="2800" b="1" kern="0" spc="2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174625" algn="l" rtl="0" eaLnBrk="0">
              <a:lnSpc>
                <a:spcPct val="94000"/>
              </a:lnSpc>
              <a:spcBef>
                <a:spcPts val="915"/>
              </a:spcBef>
            </a:pPr>
            <a:r>
              <a:rPr b="1" kern="0" spc="-1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合作学校：宾阳新桥中学、五象中学</a:t>
            </a:r>
            <a:endParaRPr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74625" algn="l" rtl="0" eaLnBrk="0">
              <a:lnSpc>
                <a:spcPct val="94000"/>
              </a:lnSpc>
              <a:spcBef>
                <a:spcPts val="915"/>
              </a:spcBef>
            </a:pPr>
            <a:endParaRPr lang="zh-CN" altLang="en-US"/>
          </a:p>
        </p:txBody>
      </p:sp>
      <p:pic>
        <p:nvPicPr>
          <p:cNvPr id="7" name="图片 6" descr="IMG_20260107_2049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930" y="4378960"/>
            <a:ext cx="6231890" cy="4674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3417</Words>
  <Application>WPS 演示</Application>
  <PresentationFormat/>
  <Paragraphs>558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Arial</vt:lpstr>
      <vt:lpstr>隶书</vt:lpstr>
      <vt:lpstr>微软雅黑</vt:lpstr>
      <vt:lpstr>黑体</vt:lpstr>
      <vt:lpstr>Times New Roman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fayuanqin</cp:lastModifiedBy>
  <cp:revision>8</cp:revision>
  <dcterms:created xsi:type="dcterms:W3CDTF">2026-01-23T12:36:00Z</dcterms:created>
  <dcterms:modified xsi:type="dcterms:W3CDTF">2026-01-23T23:04:02Z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2026-01-24T12:24:18Z</vt:filetime>
  </property>
  <property fmtid="{D5CDD505-2E9C-101B-9397-08002B2CF9AE}" pid="4" name="UsrData">
    <vt:lpwstr>6973684fe515900020efeb60wl</vt:lpwstr>
  </property>
  <property fmtid="{D5CDD505-2E9C-101B-9397-08002B2CF9AE}" pid="5" name="KSOProductBuildVer">
    <vt:lpwstr>2052-12.1.0.24657</vt:lpwstr>
  </property>
  <property fmtid="{D5CDD505-2E9C-101B-9397-08002B2CF9AE}" pid="6" name="ICV">
    <vt:lpwstr>6983520232FE416B81C2DA7A06CE39FB_13</vt:lpwstr>
  </property>
</Properties>
</file>